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649" r:id="rId2"/>
    <p:sldId id="652" r:id="rId3"/>
    <p:sldId id="656" r:id="rId4"/>
    <p:sldId id="651" r:id="rId5"/>
    <p:sldId id="682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79" r:id="rId27"/>
    <p:sldId id="680" r:id="rId28"/>
    <p:sldId id="681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5379A-E8F9-49AD-B55F-30157CEA2659}">
          <p14:sldIdLst>
            <p14:sldId id="649"/>
            <p14:sldId id="652"/>
            <p14:sldId id="656"/>
            <p14:sldId id="651"/>
            <p14:sldId id="682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E57"/>
    <a:srgbClr val="00365C"/>
    <a:srgbClr val="3A3D55"/>
    <a:srgbClr val="00355C"/>
    <a:srgbClr val="00375C"/>
    <a:srgbClr val="01375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6" autoAdjust="0"/>
    <p:restoredTop sz="96305" autoAdjust="0"/>
  </p:normalViewPr>
  <p:slideViewPr>
    <p:cSldViewPr>
      <p:cViewPr varScale="1">
        <p:scale>
          <a:sx n="82" d="100"/>
          <a:sy n="82" d="100"/>
        </p:scale>
        <p:origin x="72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339\Desktop\CVR-RNA\RNA%202014_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339\Desktop\CVR-RNA\RNA%202014_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339\Desktop\CVR-RNA\RNA%202014_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ore didattica 2012/13 (certificate a fini FID)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Sheet1!$A$2:$A$104</c:f>
              <c:numCache>
                <c:formatCode>General</c:formatCode>
                <c:ptCount val="10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</c:numCache>
            </c:numRef>
          </c:xVal>
          <c:yVal>
            <c:numRef>
              <c:f>Sheet1!$H$2:$H$104</c:f>
              <c:numCache>
                <c:formatCode>General</c:formatCode>
                <c:ptCount val="103"/>
                <c:pt idx="0">
                  <c:v>90</c:v>
                </c:pt>
                <c:pt idx="1">
                  <c:v>150</c:v>
                </c:pt>
                <c:pt idx="2">
                  <c:v>128</c:v>
                </c:pt>
                <c:pt idx="3">
                  <c:v>72</c:v>
                </c:pt>
                <c:pt idx="4">
                  <c:v>48</c:v>
                </c:pt>
                <c:pt idx="5">
                  <c:v>176</c:v>
                </c:pt>
                <c:pt idx="6">
                  <c:v>0</c:v>
                </c:pt>
                <c:pt idx="7">
                  <c:v>119</c:v>
                </c:pt>
                <c:pt idx="8">
                  <c:v>84</c:v>
                </c:pt>
                <c:pt idx="9">
                  <c:v>135</c:v>
                </c:pt>
                <c:pt idx="10">
                  <c:v>178</c:v>
                </c:pt>
                <c:pt idx="11">
                  <c:v>110</c:v>
                </c:pt>
                <c:pt idx="12">
                  <c:v>48</c:v>
                </c:pt>
                <c:pt idx="13">
                  <c:v>36</c:v>
                </c:pt>
                <c:pt idx="14">
                  <c:v>72</c:v>
                </c:pt>
                <c:pt idx="15">
                  <c:v>60</c:v>
                </c:pt>
                <c:pt idx="16">
                  <c:v>12</c:v>
                </c:pt>
                <c:pt idx="17">
                  <c:v>80</c:v>
                </c:pt>
                <c:pt idx="18">
                  <c:v>193</c:v>
                </c:pt>
                <c:pt idx="19">
                  <c:v>8</c:v>
                </c:pt>
                <c:pt idx="20">
                  <c:v>28</c:v>
                </c:pt>
                <c:pt idx="21">
                  <c:v>65</c:v>
                </c:pt>
                <c:pt idx="22">
                  <c:v>62</c:v>
                </c:pt>
                <c:pt idx="23">
                  <c:v>112</c:v>
                </c:pt>
                <c:pt idx="24">
                  <c:v>119</c:v>
                </c:pt>
                <c:pt idx="25">
                  <c:v>90</c:v>
                </c:pt>
                <c:pt idx="26">
                  <c:v>105</c:v>
                </c:pt>
                <c:pt idx="27">
                  <c:v>45</c:v>
                </c:pt>
                <c:pt idx="28">
                  <c:v>90</c:v>
                </c:pt>
                <c:pt idx="29">
                  <c:v>90</c:v>
                </c:pt>
                <c:pt idx="30">
                  <c:v>120</c:v>
                </c:pt>
                <c:pt idx="31">
                  <c:v>120</c:v>
                </c:pt>
                <c:pt idx="32">
                  <c:v>0</c:v>
                </c:pt>
                <c:pt idx="33">
                  <c:v>105</c:v>
                </c:pt>
                <c:pt idx="34">
                  <c:v>120</c:v>
                </c:pt>
                <c:pt idx="35">
                  <c:v>135</c:v>
                </c:pt>
                <c:pt idx="36">
                  <c:v>30</c:v>
                </c:pt>
                <c:pt idx="37">
                  <c:v>50</c:v>
                </c:pt>
                <c:pt idx="38">
                  <c:v>0</c:v>
                </c:pt>
                <c:pt idx="39">
                  <c:v>105</c:v>
                </c:pt>
                <c:pt idx="40">
                  <c:v>90</c:v>
                </c:pt>
                <c:pt idx="41">
                  <c:v>45</c:v>
                </c:pt>
                <c:pt idx="42">
                  <c:v>125</c:v>
                </c:pt>
                <c:pt idx="43">
                  <c:v>30</c:v>
                </c:pt>
                <c:pt idx="44">
                  <c:v>50</c:v>
                </c:pt>
                <c:pt idx="45">
                  <c:v>144</c:v>
                </c:pt>
                <c:pt idx="46">
                  <c:v>90</c:v>
                </c:pt>
                <c:pt idx="47">
                  <c:v>0</c:v>
                </c:pt>
                <c:pt idx="48">
                  <c:v>72</c:v>
                </c:pt>
                <c:pt idx="49">
                  <c:v>40</c:v>
                </c:pt>
                <c:pt idx="50">
                  <c:v>90</c:v>
                </c:pt>
                <c:pt idx="51">
                  <c:v>90</c:v>
                </c:pt>
                <c:pt idx="52">
                  <c:v>100</c:v>
                </c:pt>
                <c:pt idx="53">
                  <c:v>75</c:v>
                </c:pt>
                <c:pt idx="54">
                  <c:v>135</c:v>
                </c:pt>
                <c:pt idx="55">
                  <c:v>135</c:v>
                </c:pt>
                <c:pt idx="56">
                  <c:v>135</c:v>
                </c:pt>
                <c:pt idx="57">
                  <c:v>80</c:v>
                </c:pt>
                <c:pt idx="58">
                  <c:v>45</c:v>
                </c:pt>
                <c:pt idx="59">
                  <c:v>126</c:v>
                </c:pt>
                <c:pt idx="60">
                  <c:v>120</c:v>
                </c:pt>
                <c:pt idx="61">
                  <c:v>75</c:v>
                </c:pt>
                <c:pt idx="62">
                  <c:v>173</c:v>
                </c:pt>
                <c:pt idx="63">
                  <c:v>105</c:v>
                </c:pt>
                <c:pt idx="64">
                  <c:v>120</c:v>
                </c:pt>
                <c:pt idx="65">
                  <c:v>150</c:v>
                </c:pt>
                <c:pt idx="66">
                  <c:v>105</c:v>
                </c:pt>
                <c:pt idx="67">
                  <c:v>140</c:v>
                </c:pt>
                <c:pt idx="68">
                  <c:v>120</c:v>
                </c:pt>
                <c:pt idx="69">
                  <c:v>110</c:v>
                </c:pt>
                <c:pt idx="70">
                  <c:v>120</c:v>
                </c:pt>
                <c:pt idx="71">
                  <c:v>115</c:v>
                </c:pt>
                <c:pt idx="72">
                  <c:v>240</c:v>
                </c:pt>
                <c:pt idx="73">
                  <c:v>135</c:v>
                </c:pt>
                <c:pt idx="74">
                  <c:v>0</c:v>
                </c:pt>
                <c:pt idx="75">
                  <c:v>120</c:v>
                </c:pt>
                <c:pt idx="76">
                  <c:v>144</c:v>
                </c:pt>
                <c:pt idx="77">
                  <c:v>90</c:v>
                </c:pt>
                <c:pt idx="78">
                  <c:v>120</c:v>
                </c:pt>
                <c:pt idx="79">
                  <c:v>96</c:v>
                </c:pt>
                <c:pt idx="80">
                  <c:v>64</c:v>
                </c:pt>
                <c:pt idx="81">
                  <c:v>90</c:v>
                </c:pt>
                <c:pt idx="82">
                  <c:v>60</c:v>
                </c:pt>
                <c:pt idx="83">
                  <c:v>72</c:v>
                </c:pt>
                <c:pt idx="84">
                  <c:v>90</c:v>
                </c:pt>
                <c:pt idx="85">
                  <c:v>90</c:v>
                </c:pt>
                <c:pt idx="86">
                  <c:v>120</c:v>
                </c:pt>
                <c:pt idx="87">
                  <c:v>120</c:v>
                </c:pt>
                <c:pt idx="88">
                  <c:v>150</c:v>
                </c:pt>
                <c:pt idx="89">
                  <c:v>125</c:v>
                </c:pt>
                <c:pt idx="90">
                  <c:v>120</c:v>
                </c:pt>
                <c:pt idx="91">
                  <c:v>90</c:v>
                </c:pt>
                <c:pt idx="92">
                  <c:v>140</c:v>
                </c:pt>
                <c:pt idx="93">
                  <c:v>90</c:v>
                </c:pt>
                <c:pt idx="94">
                  <c:v>150</c:v>
                </c:pt>
                <c:pt idx="95">
                  <c:v>90</c:v>
                </c:pt>
                <c:pt idx="96">
                  <c:v>120</c:v>
                </c:pt>
                <c:pt idx="97">
                  <c:v>60</c:v>
                </c:pt>
                <c:pt idx="98">
                  <c:v>60</c:v>
                </c:pt>
                <c:pt idx="99">
                  <c:v>96</c:v>
                </c:pt>
                <c:pt idx="100">
                  <c:v>148</c:v>
                </c:pt>
                <c:pt idx="101">
                  <c:v>140</c:v>
                </c:pt>
                <c:pt idx="102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102824"/>
        <c:axId val="370093416"/>
      </c:scatterChart>
      <c:valAx>
        <c:axId val="37010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93416"/>
        <c:crosses val="autoZero"/>
        <c:crossBetween val="midCat"/>
      </c:valAx>
      <c:valAx>
        <c:axId val="370093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02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Ore didattica - obblighi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Sheet1!$A$2:$A$104</c:f>
              <c:numCache>
                <c:formatCode>General</c:formatCode>
                <c:ptCount val="10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</c:numCache>
            </c:numRef>
          </c:xVal>
          <c:yVal>
            <c:numRef>
              <c:f>Sheet1!$I$2:$I$104</c:f>
              <c:numCache>
                <c:formatCode>General</c:formatCode>
                <c:ptCount val="103"/>
                <c:pt idx="0">
                  <c:v>-30</c:v>
                </c:pt>
                <c:pt idx="1">
                  <c:v>30</c:v>
                </c:pt>
                <c:pt idx="2">
                  <c:v>8</c:v>
                </c:pt>
                <c:pt idx="3">
                  <c:v>72</c:v>
                </c:pt>
                <c:pt idx="4">
                  <c:v>48</c:v>
                </c:pt>
                <c:pt idx="5">
                  <c:v>86</c:v>
                </c:pt>
                <c:pt idx="6">
                  <c:v>0</c:v>
                </c:pt>
                <c:pt idx="7">
                  <c:v>119</c:v>
                </c:pt>
                <c:pt idx="8">
                  <c:v>84</c:v>
                </c:pt>
                <c:pt idx="9">
                  <c:v>15</c:v>
                </c:pt>
                <c:pt idx="10">
                  <c:v>88</c:v>
                </c:pt>
                <c:pt idx="11">
                  <c:v>20</c:v>
                </c:pt>
                <c:pt idx="12">
                  <c:v>48</c:v>
                </c:pt>
                <c:pt idx="13">
                  <c:v>36</c:v>
                </c:pt>
                <c:pt idx="14">
                  <c:v>-48</c:v>
                </c:pt>
                <c:pt idx="15">
                  <c:v>60</c:v>
                </c:pt>
                <c:pt idx="16">
                  <c:v>12</c:v>
                </c:pt>
                <c:pt idx="17">
                  <c:v>80</c:v>
                </c:pt>
                <c:pt idx="18">
                  <c:v>193</c:v>
                </c:pt>
                <c:pt idx="19">
                  <c:v>8</c:v>
                </c:pt>
                <c:pt idx="20">
                  <c:v>-62</c:v>
                </c:pt>
                <c:pt idx="21">
                  <c:v>-25</c:v>
                </c:pt>
                <c:pt idx="22">
                  <c:v>62</c:v>
                </c:pt>
                <c:pt idx="23">
                  <c:v>112</c:v>
                </c:pt>
                <c:pt idx="24">
                  <c:v>119</c:v>
                </c:pt>
                <c:pt idx="25">
                  <c:v>0</c:v>
                </c:pt>
                <c:pt idx="26">
                  <c:v>15</c:v>
                </c:pt>
                <c:pt idx="27">
                  <c:v>45</c:v>
                </c:pt>
                <c:pt idx="28">
                  <c:v>0</c:v>
                </c:pt>
                <c:pt idx="29">
                  <c:v>-30</c:v>
                </c:pt>
                <c:pt idx="30">
                  <c:v>120</c:v>
                </c:pt>
                <c:pt idx="31">
                  <c:v>30</c:v>
                </c:pt>
                <c:pt idx="32">
                  <c:v>0</c:v>
                </c:pt>
                <c:pt idx="33">
                  <c:v>15</c:v>
                </c:pt>
                <c:pt idx="34">
                  <c:v>30</c:v>
                </c:pt>
                <c:pt idx="35">
                  <c:v>45</c:v>
                </c:pt>
                <c:pt idx="36">
                  <c:v>30</c:v>
                </c:pt>
                <c:pt idx="37">
                  <c:v>50</c:v>
                </c:pt>
                <c:pt idx="38">
                  <c:v>0</c:v>
                </c:pt>
                <c:pt idx="39">
                  <c:v>15</c:v>
                </c:pt>
                <c:pt idx="40">
                  <c:v>-30</c:v>
                </c:pt>
                <c:pt idx="41">
                  <c:v>45</c:v>
                </c:pt>
                <c:pt idx="42">
                  <c:v>5</c:v>
                </c:pt>
                <c:pt idx="43">
                  <c:v>30</c:v>
                </c:pt>
                <c:pt idx="44">
                  <c:v>50</c:v>
                </c:pt>
                <c:pt idx="45">
                  <c:v>24</c:v>
                </c:pt>
                <c:pt idx="46">
                  <c:v>0</c:v>
                </c:pt>
                <c:pt idx="47">
                  <c:v>0</c:v>
                </c:pt>
                <c:pt idx="48">
                  <c:v>72</c:v>
                </c:pt>
                <c:pt idx="49">
                  <c:v>40</c:v>
                </c:pt>
                <c:pt idx="50">
                  <c:v>0</c:v>
                </c:pt>
                <c:pt idx="51">
                  <c:v>90</c:v>
                </c:pt>
                <c:pt idx="52">
                  <c:v>100</c:v>
                </c:pt>
                <c:pt idx="53">
                  <c:v>75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80</c:v>
                </c:pt>
                <c:pt idx="58">
                  <c:v>45</c:v>
                </c:pt>
                <c:pt idx="59">
                  <c:v>36</c:v>
                </c:pt>
                <c:pt idx="60">
                  <c:v>30</c:v>
                </c:pt>
                <c:pt idx="61">
                  <c:v>75</c:v>
                </c:pt>
                <c:pt idx="62">
                  <c:v>83</c:v>
                </c:pt>
                <c:pt idx="63">
                  <c:v>15</c:v>
                </c:pt>
                <c:pt idx="64">
                  <c:v>30</c:v>
                </c:pt>
                <c:pt idx="65">
                  <c:v>60</c:v>
                </c:pt>
                <c:pt idx="66">
                  <c:v>15</c:v>
                </c:pt>
                <c:pt idx="67">
                  <c:v>50</c:v>
                </c:pt>
                <c:pt idx="68">
                  <c:v>30</c:v>
                </c:pt>
                <c:pt idx="69">
                  <c:v>110</c:v>
                </c:pt>
                <c:pt idx="70">
                  <c:v>120</c:v>
                </c:pt>
                <c:pt idx="71">
                  <c:v>115</c:v>
                </c:pt>
                <c:pt idx="72">
                  <c:v>120</c:v>
                </c:pt>
                <c:pt idx="73">
                  <c:v>15</c:v>
                </c:pt>
                <c:pt idx="74">
                  <c:v>0</c:v>
                </c:pt>
                <c:pt idx="75">
                  <c:v>30</c:v>
                </c:pt>
                <c:pt idx="76">
                  <c:v>54</c:v>
                </c:pt>
                <c:pt idx="77">
                  <c:v>90</c:v>
                </c:pt>
                <c:pt idx="78">
                  <c:v>30</c:v>
                </c:pt>
                <c:pt idx="79">
                  <c:v>96</c:v>
                </c:pt>
                <c:pt idx="80">
                  <c:v>64</c:v>
                </c:pt>
                <c:pt idx="81">
                  <c:v>90</c:v>
                </c:pt>
                <c:pt idx="82">
                  <c:v>60</c:v>
                </c:pt>
                <c:pt idx="83">
                  <c:v>72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60</c:v>
                </c:pt>
                <c:pt idx="89">
                  <c:v>5</c:v>
                </c:pt>
                <c:pt idx="90">
                  <c:v>30</c:v>
                </c:pt>
                <c:pt idx="91">
                  <c:v>90</c:v>
                </c:pt>
                <c:pt idx="92">
                  <c:v>20</c:v>
                </c:pt>
                <c:pt idx="93">
                  <c:v>90</c:v>
                </c:pt>
                <c:pt idx="94">
                  <c:v>150</c:v>
                </c:pt>
                <c:pt idx="95">
                  <c:v>0</c:v>
                </c:pt>
                <c:pt idx="96">
                  <c:v>0</c:v>
                </c:pt>
                <c:pt idx="97">
                  <c:v>60</c:v>
                </c:pt>
                <c:pt idx="98">
                  <c:v>60</c:v>
                </c:pt>
                <c:pt idx="99">
                  <c:v>6</c:v>
                </c:pt>
                <c:pt idx="100">
                  <c:v>148</c:v>
                </c:pt>
                <c:pt idx="101">
                  <c:v>50</c:v>
                </c:pt>
                <c:pt idx="102">
                  <c:v>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99688"/>
        <c:axId val="370093024"/>
      </c:scatterChart>
      <c:valAx>
        <c:axId val="370099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93024"/>
        <c:crosses val="autoZero"/>
        <c:crossBetween val="midCat"/>
      </c:valAx>
      <c:valAx>
        <c:axId val="37009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99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Tesi L-LM Totale 2009/10-2012/13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Sheet1!$A$2:$A$104</c:f>
              <c:numCache>
                <c:formatCode>General</c:formatCode>
                <c:ptCount val="10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</c:numCache>
            </c:numRef>
          </c:xVal>
          <c:yVal>
            <c:numRef>
              <c:f>Sheet1!$E$2:$E$104</c:f>
              <c:numCache>
                <c:formatCode>General</c:formatCode>
                <c:ptCount val="103"/>
                <c:pt idx="0">
                  <c:v>7</c:v>
                </c:pt>
                <c:pt idx="1">
                  <c:v>10</c:v>
                </c:pt>
                <c:pt idx="2">
                  <c:v>0</c:v>
                </c:pt>
                <c:pt idx="3">
                  <c:v>22</c:v>
                </c:pt>
                <c:pt idx="4">
                  <c:v>21</c:v>
                </c:pt>
                <c:pt idx="5">
                  <c:v>21</c:v>
                </c:pt>
                <c:pt idx="6">
                  <c:v>0</c:v>
                </c:pt>
                <c:pt idx="7">
                  <c:v>7</c:v>
                </c:pt>
                <c:pt idx="8">
                  <c:v>21</c:v>
                </c:pt>
                <c:pt idx="9">
                  <c:v>11</c:v>
                </c:pt>
                <c:pt idx="10">
                  <c:v>0</c:v>
                </c:pt>
                <c:pt idx="11">
                  <c:v>33</c:v>
                </c:pt>
                <c:pt idx="12">
                  <c:v>32</c:v>
                </c:pt>
                <c:pt idx="13">
                  <c:v>0</c:v>
                </c:pt>
                <c:pt idx="14">
                  <c:v>24</c:v>
                </c:pt>
                <c:pt idx="15">
                  <c:v>27</c:v>
                </c:pt>
                <c:pt idx="16">
                  <c:v>5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12</c:v>
                </c:pt>
                <c:pt idx="22">
                  <c:v>9</c:v>
                </c:pt>
                <c:pt idx="23">
                  <c:v>1</c:v>
                </c:pt>
                <c:pt idx="24">
                  <c:v>24</c:v>
                </c:pt>
                <c:pt idx="25">
                  <c:v>21</c:v>
                </c:pt>
                <c:pt idx="26">
                  <c:v>4</c:v>
                </c:pt>
                <c:pt idx="27">
                  <c:v>1</c:v>
                </c:pt>
                <c:pt idx="28">
                  <c:v>29</c:v>
                </c:pt>
                <c:pt idx="29">
                  <c:v>5</c:v>
                </c:pt>
                <c:pt idx="30">
                  <c:v>35</c:v>
                </c:pt>
                <c:pt idx="31">
                  <c:v>15</c:v>
                </c:pt>
                <c:pt idx="32">
                  <c:v>0</c:v>
                </c:pt>
                <c:pt idx="33">
                  <c:v>2</c:v>
                </c:pt>
                <c:pt idx="34">
                  <c:v>13</c:v>
                </c:pt>
                <c:pt idx="35">
                  <c:v>13</c:v>
                </c:pt>
                <c:pt idx="36">
                  <c:v>5</c:v>
                </c:pt>
                <c:pt idx="37">
                  <c:v>36</c:v>
                </c:pt>
                <c:pt idx="38">
                  <c:v>0</c:v>
                </c:pt>
                <c:pt idx="39">
                  <c:v>69</c:v>
                </c:pt>
                <c:pt idx="40">
                  <c:v>42</c:v>
                </c:pt>
                <c:pt idx="41">
                  <c:v>10</c:v>
                </c:pt>
                <c:pt idx="42">
                  <c:v>27</c:v>
                </c:pt>
                <c:pt idx="43">
                  <c:v>45</c:v>
                </c:pt>
                <c:pt idx="44">
                  <c:v>36</c:v>
                </c:pt>
                <c:pt idx="45">
                  <c:v>35</c:v>
                </c:pt>
                <c:pt idx="46">
                  <c:v>26</c:v>
                </c:pt>
                <c:pt idx="47">
                  <c:v>0</c:v>
                </c:pt>
                <c:pt idx="48">
                  <c:v>63</c:v>
                </c:pt>
                <c:pt idx="49">
                  <c:v>9</c:v>
                </c:pt>
                <c:pt idx="50">
                  <c:v>0</c:v>
                </c:pt>
                <c:pt idx="51">
                  <c:v>34</c:v>
                </c:pt>
                <c:pt idx="52">
                  <c:v>6</c:v>
                </c:pt>
                <c:pt idx="53">
                  <c:v>0</c:v>
                </c:pt>
                <c:pt idx="54">
                  <c:v>3</c:v>
                </c:pt>
                <c:pt idx="55">
                  <c:v>72</c:v>
                </c:pt>
                <c:pt idx="56">
                  <c:v>54</c:v>
                </c:pt>
                <c:pt idx="57">
                  <c:v>71</c:v>
                </c:pt>
                <c:pt idx="58">
                  <c:v>3</c:v>
                </c:pt>
                <c:pt idx="59">
                  <c:v>28</c:v>
                </c:pt>
                <c:pt idx="60">
                  <c:v>67</c:v>
                </c:pt>
                <c:pt idx="61">
                  <c:v>34</c:v>
                </c:pt>
                <c:pt idx="62">
                  <c:v>15</c:v>
                </c:pt>
                <c:pt idx="63">
                  <c:v>30</c:v>
                </c:pt>
                <c:pt idx="64">
                  <c:v>2</c:v>
                </c:pt>
                <c:pt idx="65">
                  <c:v>12</c:v>
                </c:pt>
                <c:pt idx="66">
                  <c:v>27</c:v>
                </c:pt>
                <c:pt idx="67">
                  <c:v>28</c:v>
                </c:pt>
                <c:pt idx="68">
                  <c:v>23</c:v>
                </c:pt>
                <c:pt idx="69">
                  <c:v>1</c:v>
                </c:pt>
                <c:pt idx="70">
                  <c:v>54</c:v>
                </c:pt>
                <c:pt idx="71">
                  <c:v>31</c:v>
                </c:pt>
                <c:pt idx="72">
                  <c:v>5</c:v>
                </c:pt>
                <c:pt idx="73">
                  <c:v>8</c:v>
                </c:pt>
                <c:pt idx="74">
                  <c:v>28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13</c:v>
                </c:pt>
                <c:pt idx="79">
                  <c:v>10</c:v>
                </c:pt>
                <c:pt idx="80">
                  <c:v>9</c:v>
                </c:pt>
                <c:pt idx="81">
                  <c:v>0</c:v>
                </c:pt>
                <c:pt idx="82">
                  <c:v>0</c:v>
                </c:pt>
                <c:pt idx="83">
                  <c:v>4</c:v>
                </c:pt>
                <c:pt idx="84">
                  <c:v>4</c:v>
                </c:pt>
                <c:pt idx="85">
                  <c:v>9</c:v>
                </c:pt>
                <c:pt idx="86">
                  <c:v>18</c:v>
                </c:pt>
                <c:pt idx="87">
                  <c:v>11</c:v>
                </c:pt>
                <c:pt idx="88">
                  <c:v>18</c:v>
                </c:pt>
                <c:pt idx="89">
                  <c:v>27</c:v>
                </c:pt>
                <c:pt idx="90">
                  <c:v>0</c:v>
                </c:pt>
                <c:pt idx="91">
                  <c:v>49</c:v>
                </c:pt>
                <c:pt idx="92">
                  <c:v>19</c:v>
                </c:pt>
                <c:pt idx="93">
                  <c:v>3</c:v>
                </c:pt>
                <c:pt idx="94">
                  <c:v>5</c:v>
                </c:pt>
                <c:pt idx="95">
                  <c:v>1</c:v>
                </c:pt>
                <c:pt idx="96">
                  <c:v>18</c:v>
                </c:pt>
                <c:pt idx="97">
                  <c:v>15</c:v>
                </c:pt>
                <c:pt idx="98">
                  <c:v>6</c:v>
                </c:pt>
                <c:pt idx="99">
                  <c:v>11</c:v>
                </c:pt>
                <c:pt idx="100">
                  <c:v>0</c:v>
                </c:pt>
                <c:pt idx="101">
                  <c:v>4</c:v>
                </c:pt>
                <c:pt idx="102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94200"/>
        <c:axId val="370094984"/>
      </c:scatterChart>
      <c:valAx>
        <c:axId val="370094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94984"/>
        <c:crosses val="autoZero"/>
        <c:crossBetween val="midCat"/>
      </c:valAx>
      <c:valAx>
        <c:axId val="37009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94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nits.it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1"/>
            <a:ext cx="3851813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 dirty="0" smtClean="0"/>
              <a:t>Riservato</a:t>
            </a:r>
            <a:endParaRPr lang="it-IT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75226B-78F0-48DC-8650-A5296C764CA8}" type="datetime1">
              <a:rPr lang="it-IT" smtClean="0"/>
              <a:pPr>
                <a:defRPr/>
              </a:pPr>
              <a:t>16/11/2014</a:t>
            </a:fld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 dirty="0" smtClean="0"/>
              <a:t>Università degli Studi di Trieste</a:t>
            </a:r>
            <a:endParaRPr lang="it-IT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014A05-0957-471D-AF97-0A942659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Università� degli Studi di Tries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55837" cy="4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4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nits.it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1"/>
            <a:ext cx="35512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 algn="r">
              <a:defRPr/>
            </a:pPr>
            <a:r>
              <a:rPr lang="it-IT" noProof="0" dirty="0" smtClean="0"/>
              <a:t>Riservato</a:t>
            </a:r>
            <a:endParaRPr lang="it-IT" noProof="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 dirty="0" smtClean="0"/>
              <a:t>04/11/2013</a:t>
            </a: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6193"/>
            <a:ext cx="5438748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 noProof="0" dirty="0" smtClean="0"/>
              <a:t>Università degli Studi di Trieste</a:t>
            </a:r>
            <a:endParaRPr lang="it-IT" noProof="0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6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6542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FEE645-F367-4292-A8D2-85CF5B8A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Università� degli Studi di Tries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13"/>
            <a:ext cx="2179637" cy="4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035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E587EE1-A275-42CD-840C-6C281F779C67}" type="datetime1">
              <a:rPr lang="en-US" smtClean="0"/>
              <a:pPr/>
              <a:t>11/16/2014</a:t>
            </a:fld>
            <a:endParaRPr lang="en-US" dirty="0" smtClean="0"/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Confidential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322C4-6A9C-4B70-B80C-5B6C302EB79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685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63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526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E44FCC-D0A6-4F72-A0B8-F3ECCFAF7260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06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15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72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9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24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4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45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76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Didattica = </a:t>
            </a:r>
            <a:r>
              <a:rPr lang="it-IT" dirty="0" err="1" smtClean="0"/>
              <a:t>mission</a:t>
            </a:r>
            <a:r>
              <a:rPr lang="it-IT" dirty="0" smtClean="0"/>
              <a:t> dell’Ateneo, processo trasversale e cruciale</a:t>
            </a:r>
          </a:p>
          <a:p>
            <a:r>
              <a:rPr lang="it-IT" dirty="0" smtClean="0"/>
              <a:t>Normativa in vigore a diversi livelli pone l’accento sulla didattica e sui cambiamenti a cui è sottoposta in questa fase.</a:t>
            </a:r>
          </a:p>
          <a:p>
            <a:r>
              <a:rPr lang="it-IT" dirty="0" smtClean="0"/>
              <a:t>Dipartimento ha funzioni finalizzate allo svolgimento (= erogazione)</a:t>
            </a:r>
          </a:p>
          <a:p>
            <a:r>
              <a:rPr lang="it-IT" dirty="0" smtClean="0"/>
              <a:t>Didattica = è il primo livello di applicazione del sistema di accreditamento</a:t>
            </a:r>
          </a:p>
          <a:p>
            <a:r>
              <a:rPr lang="it-IT" dirty="0" smtClean="0"/>
              <a:t>Decreto Ministeriale relativo agli indicatori AVA non ancora pubblicato, ma le logiche previste vanno già applicate, in quanto il </a:t>
            </a:r>
            <a:r>
              <a:rPr lang="it-IT" dirty="0" err="1" smtClean="0"/>
              <a:t>D.Lgs.</a:t>
            </a:r>
            <a:r>
              <a:rPr lang="it-IT" dirty="0" smtClean="0"/>
              <a:t> 19 è in vigore.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D3B02-7A3C-47B3-AA35-585EE1A7DA8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9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13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Università degli Studi di Trieste</a:t>
            </a:r>
          </a:p>
          <a:p>
            <a:pPr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466851"/>
            <a:ext cx="4974299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46685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14138" y="308636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2084"/>
            <a:ext cx="62484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" y="0"/>
            <a:ext cx="6308558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99622-D3DC-4E34-9423-478700BEB47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8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95250" y="6492875"/>
            <a:ext cx="2574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CSS . UNITS, Trieste, </a:t>
            </a:r>
            <a:fld id="{5835911F-5B01-44BB-B09F-DFD208E8ED5C}" type="datetime1">
              <a:rPr lang="it-IT"/>
              <a:pPr>
                <a:defRPr/>
              </a:pPr>
              <a:t>16/11/2014</a:t>
            </a:fld>
            <a:endParaRPr lang="it-IT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EBDA-587F-42D0-B5EC-1EAE445C52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3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ts.it/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70" name="Rectangle 73"/>
          <p:cNvSpPr>
            <a:spLocks noChangeArrowheads="1"/>
          </p:cNvSpPr>
          <p:nvPr userDrawn="1"/>
        </p:nvSpPr>
        <p:spPr bwMode="auto">
          <a:xfrm>
            <a:off x="6629400" y="6607933"/>
            <a:ext cx="2362200" cy="25006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662" tIns="47625" rIns="93662" bIns="47625">
            <a:spAutoFit/>
          </a:bodyPr>
          <a:lstStyle/>
          <a:p>
            <a:pPr defTabSz="949325" eaLnBrk="0" hangingPunct="0">
              <a:spcBef>
                <a:spcPct val="30000"/>
              </a:spcBef>
              <a:defRPr/>
            </a:pPr>
            <a:r>
              <a:rPr lang="en-US" sz="1000" dirty="0" smtClean="0"/>
              <a:t>Trieste,  </a:t>
            </a:r>
            <a:fld id="{2EE542FE-6289-441B-8FC0-653A98D8B0FF}" type="datetime4">
              <a:rPr lang="it-IT" sz="1000" noProof="0" smtClean="0"/>
              <a:pPr defTabSz="949325" eaLnBrk="0" hangingPunct="0">
                <a:spcBef>
                  <a:spcPct val="30000"/>
                </a:spcBef>
                <a:defRPr/>
              </a:pPr>
              <a:t>16 novembre 2014</a:t>
            </a:fld>
            <a:r>
              <a:rPr lang="en-GB" sz="1000" dirty="0" smtClean="0"/>
              <a:t> </a:t>
            </a:r>
            <a:r>
              <a:rPr lang="en-US" sz="1000" dirty="0" smtClean="0"/>
              <a:t>-  </a:t>
            </a:r>
            <a:fld id="{32DF8D24-7688-4476-B1E8-036C5E555FFB}" type="slidenum">
              <a:rPr lang="en-US" sz="1000" smtClean="0"/>
              <a:pPr defTabSz="949325" eaLnBrk="0" hangingPunct="0">
                <a:spcBef>
                  <a:spcPct val="30000"/>
                </a:spcBef>
                <a:defRPr/>
              </a:pPr>
              <a:t>‹#›</a:t>
            </a:fld>
            <a:endParaRPr lang="en-US" sz="1000" dirty="0"/>
          </a:p>
        </p:txBody>
      </p:sp>
      <p:pic>
        <p:nvPicPr>
          <p:cNvPr id="11" name="Picture 2" descr="Università� degli Studi di Trieste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02" y="1"/>
            <a:ext cx="268769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399213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466851"/>
            <a:ext cx="5029200" cy="2133600"/>
          </a:xfrm>
        </p:spPr>
        <p:txBody>
          <a:bodyPr/>
          <a:lstStyle/>
          <a:p>
            <a:r>
              <a:rPr lang="it-IT" dirty="0" smtClean="0"/>
              <a:t>Visita ai dipartimenti – </a:t>
            </a:r>
            <a:br>
              <a:rPr lang="it-IT" dirty="0" smtClean="0"/>
            </a:br>
            <a:r>
              <a:rPr lang="it-IT" dirty="0" smtClean="0"/>
              <a:t>autunno 2014</a:t>
            </a:r>
            <a:endParaRPr lang="it-IT" dirty="0"/>
          </a:p>
        </p:txBody>
      </p:sp>
      <p:sp>
        <p:nvSpPr>
          <p:cNvPr id="1638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WWW.UNITS.IT</a:t>
            </a:r>
          </a:p>
          <a:p>
            <a:endParaRPr lang="it-IT" dirty="0" smtClean="0"/>
          </a:p>
          <a:p>
            <a:r>
              <a:rPr lang="it-IT" dirty="0" smtClean="0"/>
              <a:t>rettore@units.it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3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902820" y="1447800"/>
            <a:ext cx="309818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Ingegneria e Architettura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4" y="1196752"/>
            <a:ext cx="4217020" cy="26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15" y="3219852"/>
            <a:ext cx="4293337" cy="30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51308" y="1447800"/>
            <a:ext cx="34958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Matematica e </a:t>
            </a:r>
            <a:r>
              <a:rPr lang="it-IT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Geoscienze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0" y="1196752"/>
            <a:ext cx="3928988" cy="25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86306"/>
            <a:ext cx="4176464" cy="29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72000" y="1295400"/>
            <a:ext cx="335280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Scienze Chimiche e Farmaceutiche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1" y="1222618"/>
            <a:ext cx="4155918" cy="29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605387" cy="32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72000" y="1298502"/>
            <a:ext cx="335280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Scienze Economiche, Aziendali, Matematiche e Statistiche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" y="1268760"/>
            <a:ext cx="4245347" cy="303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29585"/>
            <a:ext cx="4452510" cy="318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72000" y="1430825"/>
            <a:ext cx="3352800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Scienze Giuridiche, del Linguaggio, dell`Interpretazione e della Traduzione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320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10540"/>
            <a:ext cx="4173339" cy="29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407111" cy="31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320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419600" y="1482724"/>
            <a:ext cx="342900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Scienze Politiche e Sociali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9" y="1246229"/>
            <a:ext cx="4019901" cy="28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94" y="3068960"/>
            <a:ext cx="4893419" cy="349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93804" y="1295400"/>
            <a:ext cx="2802396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Studi Umanistici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4" y="1313954"/>
            <a:ext cx="4245346" cy="302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6" y="3212976"/>
            <a:ext cx="4425367" cy="31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0600" y="1447800"/>
            <a:ext cx="3124200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Universitario Clinico di Scienze mediche, chirurgiche e della salute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1268760"/>
            <a:ext cx="4605387" cy="32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461371" cy="318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0600" y="1447800"/>
            <a:ext cx="297180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Scienze della Vita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0" y="1297137"/>
            <a:ext cx="4371641" cy="31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461371" cy="318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Didattica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62050"/>
            <a:ext cx="8153400" cy="5238750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Organizzazione in settori ERC</a:t>
            </a:r>
          </a:p>
          <a:p>
            <a:r>
              <a:rPr lang="it-IT" dirty="0" smtClean="0"/>
              <a:t>IFTS ed ITS (life science)</a:t>
            </a:r>
          </a:p>
          <a:p>
            <a:pPr lvl="0"/>
            <a:r>
              <a:rPr lang="it-IT" dirty="0"/>
              <a:t>Regolamento Carriere Studenti adeguato al nuovo Statuto</a:t>
            </a:r>
            <a:endParaRPr lang="en-US" dirty="0"/>
          </a:p>
          <a:p>
            <a:pPr lvl="0"/>
            <a:r>
              <a:rPr lang="it-IT" dirty="0"/>
              <a:t>Linee guida per </a:t>
            </a:r>
            <a:r>
              <a:rPr lang="it-IT" b="1" dirty="0"/>
              <a:t>didattica interdipartimentale</a:t>
            </a:r>
            <a:endParaRPr lang="en-US" b="1" dirty="0"/>
          </a:p>
          <a:p>
            <a:pPr lvl="0"/>
            <a:r>
              <a:rPr lang="it-IT" dirty="0" err="1"/>
              <a:t>Votofast</a:t>
            </a:r>
            <a:r>
              <a:rPr lang="it-IT" dirty="0"/>
              <a:t> e </a:t>
            </a:r>
            <a:r>
              <a:rPr lang="it-IT" b="1" dirty="0"/>
              <a:t>dematerializzazione</a:t>
            </a:r>
            <a:r>
              <a:rPr lang="it-IT" dirty="0"/>
              <a:t> processi amministrativi didattica</a:t>
            </a:r>
            <a:endParaRPr lang="en-US" dirty="0"/>
          </a:p>
          <a:p>
            <a:pPr lvl="0"/>
            <a:r>
              <a:rPr lang="it-IT" b="1" dirty="0"/>
              <a:t>Tassazione studenti </a:t>
            </a:r>
            <a:r>
              <a:rPr lang="it-IT" dirty="0"/>
              <a:t>in base al reddito famigliare (compreso il terzo livello</a:t>
            </a:r>
            <a:r>
              <a:rPr lang="it-IT" dirty="0" smtClean="0"/>
              <a:t>)</a:t>
            </a:r>
          </a:p>
          <a:p>
            <a:r>
              <a:rPr lang="it-IT" dirty="0"/>
              <a:t>Inizio di strutturazione </a:t>
            </a:r>
            <a:r>
              <a:rPr lang="it-IT" b="1" dirty="0"/>
              <a:t>offerta in </a:t>
            </a:r>
            <a:r>
              <a:rPr lang="it-IT" b="1" dirty="0" smtClean="0"/>
              <a:t>inglese</a:t>
            </a:r>
            <a:r>
              <a:rPr lang="it-IT" dirty="0" smtClean="0"/>
              <a:t> </a:t>
            </a:r>
          </a:p>
          <a:p>
            <a:r>
              <a:rPr lang="it-IT" b="1" dirty="0"/>
              <a:t>Formazione </a:t>
            </a:r>
            <a:r>
              <a:rPr lang="it-IT" b="1" dirty="0" smtClean="0"/>
              <a:t>Insegnanti</a:t>
            </a:r>
            <a:endParaRPr lang="en-US" sz="1600" b="1" dirty="0"/>
          </a:p>
          <a:p>
            <a:pPr lvl="1"/>
            <a:r>
              <a:rPr lang="it-IT" dirty="0"/>
              <a:t>PAS e TFA (collaborazione con Ufficio Scolastico Regionale FVG)</a:t>
            </a:r>
          </a:p>
          <a:p>
            <a:endParaRPr lang="it-IT" dirty="0"/>
          </a:p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077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generale e legislativa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09675"/>
            <a:ext cx="7772400" cy="5343525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Situazione FFO (oltre 30% su base merito)</a:t>
            </a:r>
          </a:p>
          <a:p>
            <a:pPr lvl="1"/>
            <a:r>
              <a:rPr lang="it-IT" dirty="0" smtClean="0"/>
              <a:t>Clausola di salvaguardia al 3.5 %</a:t>
            </a:r>
          </a:p>
          <a:p>
            <a:pPr lvl="1"/>
            <a:r>
              <a:rPr lang="it-IT" dirty="0" smtClean="0"/>
              <a:t>Costo standard studente (75% dell’FFO) per il 20% </a:t>
            </a:r>
          </a:p>
          <a:p>
            <a:pPr lvl="1"/>
            <a:r>
              <a:rPr lang="it-IT" dirty="0" smtClean="0"/>
              <a:t>Parte premiale</a:t>
            </a:r>
          </a:p>
          <a:p>
            <a:pPr lvl="2"/>
            <a:r>
              <a:rPr lang="it-IT" dirty="0" smtClean="0"/>
              <a:t>VQR 2004-2010 -  70% </a:t>
            </a:r>
          </a:p>
          <a:p>
            <a:pPr lvl="2"/>
            <a:r>
              <a:rPr lang="it-IT" dirty="0" smtClean="0"/>
              <a:t>Reclutamento - 20%</a:t>
            </a:r>
          </a:p>
          <a:p>
            <a:pPr lvl="2"/>
            <a:r>
              <a:rPr lang="it-IT" dirty="0" smtClean="0"/>
              <a:t>Internazionalizzazione – 10% </a:t>
            </a:r>
          </a:p>
          <a:p>
            <a:pPr lvl="1"/>
            <a:r>
              <a:rPr lang="it-IT" dirty="0" smtClean="0"/>
              <a:t>Vincolo tasse studenti al 20%</a:t>
            </a:r>
            <a:endParaRPr lang="it-IT" dirty="0"/>
          </a:p>
          <a:p>
            <a:r>
              <a:rPr lang="en-US" dirty="0" smtClean="0"/>
              <a:t> </a:t>
            </a:r>
            <a:r>
              <a:rPr lang="it-IT" b="1" dirty="0" smtClean="0"/>
              <a:t>Punti organico</a:t>
            </a:r>
          </a:p>
          <a:p>
            <a:pPr lvl="1"/>
            <a:r>
              <a:rPr lang="it-IT" dirty="0" smtClean="0"/>
              <a:t>Situazione </a:t>
            </a:r>
            <a:r>
              <a:rPr lang="it-IT" dirty="0"/>
              <a:t>Punti organico </a:t>
            </a:r>
            <a:endParaRPr lang="en-US" dirty="0"/>
          </a:p>
          <a:p>
            <a:pPr lvl="1"/>
            <a:r>
              <a:rPr lang="it-IT" dirty="0" smtClean="0"/>
              <a:t>Turn over 30% garantito – attorno al 50%</a:t>
            </a:r>
          </a:p>
          <a:p>
            <a:pPr lvl="1"/>
            <a:r>
              <a:rPr lang="it-IT" dirty="0" smtClean="0"/>
              <a:t>RTD A si recuperano i punti</a:t>
            </a:r>
          </a:p>
          <a:p>
            <a:pPr lvl="1"/>
            <a:r>
              <a:rPr lang="it-IT" dirty="0" smtClean="0"/>
              <a:t>Adeguamento piano assunzioni</a:t>
            </a:r>
          </a:p>
          <a:p>
            <a:r>
              <a:rPr lang="it-IT" dirty="0" smtClean="0"/>
              <a:t>Abilitazione nazionale</a:t>
            </a:r>
          </a:p>
          <a:p>
            <a:pPr lvl="1"/>
            <a:r>
              <a:rPr lang="it-IT" dirty="0" smtClean="0"/>
              <a:t>Sarà a sportello </a:t>
            </a:r>
          </a:p>
          <a:p>
            <a:r>
              <a:rPr lang="it-IT" b="1" dirty="0" smtClean="0"/>
              <a:t>Prossima VQR</a:t>
            </a:r>
          </a:p>
          <a:p>
            <a:pPr lvl="1"/>
            <a:r>
              <a:rPr lang="it-IT" dirty="0" smtClean="0"/>
              <a:t>Interesserà gli anni 2011 – 2014</a:t>
            </a:r>
          </a:p>
          <a:p>
            <a:pPr lvl="1"/>
            <a:r>
              <a:rPr lang="it-IT" dirty="0" smtClean="0"/>
              <a:t>Inizio procedure maggio – giugno 2015</a:t>
            </a:r>
          </a:p>
          <a:p>
            <a:pPr lvl="1"/>
            <a:r>
              <a:rPr lang="it-IT" dirty="0" smtClean="0"/>
              <a:t>Valutazione differenziale rispetto alla precedente</a:t>
            </a:r>
          </a:p>
          <a:p>
            <a:r>
              <a:rPr lang="it-IT" b="1" dirty="0" smtClean="0"/>
              <a:t>Ranking</a:t>
            </a:r>
          </a:p>
          <a:p>
            <a:pPr lvl="1"/>
            <a:r>
              <a:rPr lang="en-US" dirty="0" smtClean="0"/>
              <a:t>Times Higher Education (2 in Italia – 201 nel mondo) </a:t>
            </a:r>
          </a:p>
          <a:p>
            <a:pPr lvl="1"/>
            <a:r>
              <a:rPr lang="en-US" dirty="0" smtClean="0"/>
              <a:t>EU </a:t>
            </a:r>
            <a:r>
              <a:rPr lang="en-US" dirty="0" err="1" smtClean="0"/>
              <a:t>multiranking</a:t>
            </a:r>
            <a:r>
              <a:rPr lang="en-US" dirty="0" smtClean="0"/>
              <a:t> (1 in Italia – 140 nel mondo) </a:t>
            </a:r>
          </a:p>
          <a:p>
            <a:pPr lvl="1"/>
            <a:r>
              <a:rPr lang="en-US" dirty="0"/>
              <a:t>U.S. News &amp; World </a:t>
            </a:r>
            <a:r>
              <a:rPr lang="en-US" dirty="0" smtClean="0"/>
              <a:t>Report (8 in Italia – 262 nel mondo)</a:t>
            </a:r>
          </a:p>
        </p:txBody>
      </p:sp>
    </p:spTree>
    <p:extLst>
      <p:ext uri="{BB962C8B-B14F-4D97-AF65-F5344CB8AC3E}">
        <p14:creationId xmlns:p14="http://schemas.microsoft.com/office/powerpoint/2010/main" val="22011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Orientamento in entrata ed uscita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467350"/>
          </a:xfrm>
        </p:spPr>
        <p:txBody>
          <a:bodyPr>
            <a:normAutofit fontScale="77500" lnSpcReduction="20000"/>
          </a:bodyPr>
          <a:lstStyle/>
          <a:p>
            <a:r>
              <a:rPr lang="it-IT" sz="2500" dirty="0" smtClean="0"/>
              <a:t>Orientamento in </a:t>
            </a:r>
            <a:r>
              <a:rPr lang="it-IT" sz="2500" b="1" dirty="0" smtClean="0"/>
              <a:t>entrata</a:t>
            </a:r>
          </a:p>
          <a:p>
            <a:pPr lvl="1"/>
            <a:r>
              <a:rPr lang="it-IT" sz="2100" b="1" dirty="0" smtClean="0"/>
              <a:t>Monitoraggio </a:t>
            </a:r>
            <a:r>
              <a:rPr lang="it-IT" sz="2100" b="1" dirty="0"/>
              <a:t>dei risultati </a:t>
            </a:r>
            <a:r>
              <a:rPr lang="it-IT" sz="2100" dirty="0"/>
              <a:t>dell’attività di orientamento e comunicazione (questionario immatricolati 2014/2015) </a:t>
            </a:r>
          </a:p>
          <a:p>
            <a:pPr lvl="1"/>
            <a:r>
              <a:rPr lang="it-IT" sz="2100" dirty="0"/>
              <a:t>Target principale attività di orientamento nelle scuole:</a:t>
            </a:r>
          </a:p>
          <a:p>
            <a:pPr lvl="2"/>
            <a:r>
              <a:rPr lang="it-IT" sz="2100" dirty="0"/>
              <a:t>Regione FVG</a:t>
            </a:r>
          </a:p>
          <a:p>
            <a:pPr lvl="2"/>
            <a:r>
              <a:rPr lang="it-IT" sz="2100" dirty="0"/>
              <a:t>Veneto</a:t>
            </a:r>
          </a:p>
          <a:p>
            <a:pPr lvl="2"/>
            <a:r>
              <a:rPr lang="it-IT" sz="2100" dirty="0"/>
              <a:t>SLO e HR</a:t>
            </a:r>
          </a:p>
          <a:p>
            <a:pPr lvl="1"/>
            <a:r>
              <a:rPr lang="it-IT" sz="2100" dirty="0"/>
              <a:t>Nuovi target</a:t>
            </a:r>
          </a:p>
          <a:p>
            <a:pPr lvl="2"/>
            <a:r>
              <a:rPr lang="it-IT" sz="2100" dirty="0"/>
              <a:t>Sud Italia e Isole</a:t>
            </a:r>
          </a:p>
          <a:p>
            <a:pPr lvl="2"/>
            <a:r>
              <a:rPr lang="it-IT" sz="2100" dirty="0"/>
              <a:t>Presenza nei principali Saloni di Orientamento delle altre Regioni</a:t>
            </a:r>
          </a:p>
          <a:p>
            <a:pPr lvl="1"/>
            <a:r>
              <a:rPr lang="it-IT" sz="2100" b="1" dirty="0"/>
              <a:t>Principali iniziative di orientamento</a:t>
            </a:r>
          </a:p>
          <a:p>
            <a:pPr lvl="2"/>
            <a:r>
              <a:rPr lang="it-IT" sz="2100" dirty="0"/>
              <a:t>Porte aperte, Fiere e Saloni, presentazioni nelle scuole</a:t>
            </a:r>
          </a:p>
          <a:p>
            <a:pPr lvl="2"/>
            <a:r>
              <a:rPr lang="it-IT" sz="2100" dirty="0"/>
              <a:t>Iniziative varie (Flash </a:t>
            </a:r>
            <a:r>
              <a:rPr lang="it-IT" sz="2100" dirty="0" err="1"/>
              <a:t>Forward</a:t>
            </a:r>
            <a:r>
              <a:rPr lang="it-IT" sz="2100" dirty="0"/>
              <a:t> 2</a:t>
            </a:r>
            <a:r>
              <a:rPr lang="it-IT" sz="2100" dirty="0" smtClean="0"/>
              <a:t>, </a:t>
            </a:r>
            <a:r>
              <a:rPr lang="it-IT" sz="2100" dirty="0"/>
              <a:t>Matematica, Lauree scientifiche, Lincei,</a:t>
            </a:r>
            <a:r>
              <a:rPr lang="en-US" sz="1400" b="1" dirty="0"/>
              <a:t> </a:t>
            </a:r>
            <a:r>
              <a:rPr lang="en-US" sz="2100" dirty="0" err="1"/>
              <a:t>Progetto</a:t>
            </a:r>
            <a:r>
              <a:rPr lang="en-US" sz="2100" dirty="0"/>
              <a:t> </a:t>
            </a:r>
            <a:r>
              <a:rPr lang="en-US" sz="2100" dirty="0" err="1"/>
              <a:t>Dictynna</a:t>
            </a:r>
            <a:r>
              <a:rPr lang="en-US" sz="2100" dirty="0"/>
              <a:t> – UniTS e </a:t>
            </a:r>
            <a:r>
              <a:rPr lang="en-US" sz="2100" dirty="0" err="1"/>
              <a:t>altri</a:t>
            </a:r>
            <a:r>
              <a:rPr lang="it-IT" sz="2100" dirty="0"/>
              <a:t>)</a:t>
            </a:r>
          </a:p>
          <a:p>
            <a:pPr lvl="2"/>
            <a:r>
              <a:rPr lang="it-IT" sz="2100" dirty="0"/>
              <a:t>Nuovo sportello orientamento edificio A </a:t>
            </a:r>
          </a:p>
          <a:p>
            <a:pPr lvl="1"/>
            <a:r>
              <a:rPr lang="it-IT" sz="2100" b="1" dirty="0"/>
              <a:t>Internazionalizzazione</a:t>
            </a:r>
          </a:p>
          <a:p>
            <a:pPr lvl="2"/>
            <a:r>
              <a:rPr lang="it-IT" sz="2100" dirty="0"/>
              <a:t>Accordi con università Nord Est per azioni  congiunte </a:t>
            </a:r>
            <a:r>
              <a:rPr lang="it-IT" sz="2100" dirty="0" smtClean="0"/>
              <a:t>all’estero </a:t>
            </a:r>
            <a:endParaRPr lang="it-IT" sz="2100" dirty="0"/>
          </a:p>
          <a:p>
            <a:r>
              <a:rPr lang="it-IT" dirty="0" smtClean="0"/>
              <a:t>Orientamento in </a:t>
            </a:r>
            <a:r>
              <a:rPr lang="it-IT" b="1" dirty="0" smtClean="0"/>
              <a:t>uscita</a:t>
            </a:r>
          </a:p>
          <a:p>
            <a:pPr lvl="1"/>
            <a:r>
              <a:rPr lang="it-IT" dirty="0"/>
              <a:t>Ottimo piazzamento di UNITS in </a:t>
            </a:r>
            <a:r>
              <a:rPr lang="it-IT" b="1" dirty="0"/>
              <a:t>ALMA Laurea</a:t>
            </a:r>
          </a:p>
          <a:p>
            <a:pPr lvl="1"/>
            <a:r>
              <a:rPr lang="it-IT" dirty="0" smtClean="0"/>
              <a:t>Job </a:t>
            </a:r>
            <a:r>
              <a:rPr lang="it-IT" dirty="0" err="1" smtClean="0"/>
              <a:t>placement</a:t>
            </a:r>
            <a:r>
              <a:rPr lang="it-IT" dirty="0" smtClean="0"/>
              <a:t> (varie iniziative)</a:t>
            </a:r>
          </a:p>
          <a:p>
            <a:pPr lvl="1"/>
            <a:r>
              <a:rPr lang="it-IT" dirty="0" smtClean="0"/>
              <a:t>PIPOL</a:t>
            </a:r>
          </a:p>
        </p:txBody>
      </p:sp>
    </p:spTree>
    <p:extLst>
      <p:ext uri="{BB962C8B-B14F-4D97-AF65-F5344CB8AC3E}">
        <p14:creationId xmlns:p14="http://schemas.microsoft.com/office/powerpoint/2010/main" val="37388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Servizi ed amministrazione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31495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Amministrazione</a:t>
            </a:r>
          </a:p>
          <a:p>
            <a:pPr lvl="1"/>
            <a:r>
              <a:rPr lang="it-IT" dirty="0" smtClean="0"/>
              <a:t>Riorganizzazione della tecnostruttura </a:t>
            </a:r>
          </a:p>
          <a:p>
            <a:pPr lvl="1"/>
            <a:r>
              <a:rPr lang="it-IT" dirty="0" smtClean="0"/>
              <a:t>Accordi sindacali per precari e per fondi incentivanti</a:t>
            </a:r>
          </a:p>
          <a:p>
            <a:pPr lvl="1"/>
            <a:r>
              <a:rPr lang="it-IT" dirty="0" smtClean="0"/>
              <a:t>Gestione contenziosi</a:t>
            </a:r>
          </a:p>
          <a:p>
            <a:pPr lvl="1"/>
            <a:r>
              <a:rPr lang="it-IT" dirty="0" smtClean="0"/>
              <a:t>Gestione concorsi encomiabile </a:t>
            </a:r>
          </a:p>
          <a:p>
            <a:r>
              <a:rPr lang="it-IT" dirty="0" smtClean="0"/>
              <a:t>ICT</a:t>
            </a:r>
          </a:p>
          <a:p>
            <a:pPr lvl="1"/>
            <a:r>
              <a:rPr lang="it-IT" dirty="0" smtClean="0"/>
              <a:t>Piano triennale per linee di indirizzo</a:t>
            </a:r>
            <a:endParaRPr lang="it-IT" dirty="0"/>
          </a:p>
          <a:p>
            <a:pPr lvl="1"/>
            <a:r>
              <a:rPr lang="it-IT" b="1" dirty="0" smtClean="0"/>
              <a:t>Revisione sito web UNITS </a:t>
            </a:r>
            <a:r>
              <a:rPr lang="it-IT" dirty="0" smtClean="0"/>
              <a:t>e comunicazione</a:t>
            </a:r>
          </a:p>
          <a:p>
            <a:pPr lvl="1"/>
            <a:r>
              <a:rPr lang="it-IT" dirty="0" smtClean="0"/>
              <a:t>Posta elettronica unificata</a:t>
            </a:r>
          </a:p>
          <a:p>
            <a:pPr lvl="1"/>
            <a:r>
              <a:rPr lang="it-IT" b="1" dirty="0" smtClean="0"/>
              <a:t>Sito web dipartimenti</a:t>
            </a:r>
          </a:p>
          <a:p>
            <a:pPr lvl="1"/>
            <a:r>
              <a:rPr lang="it-IT" dirty="0" smtClean="0"/>
              <a:t>Passaggio CINECA con problemi in UGOV contabilità</a:t>
            </a:r>
          </a:p>
          <a:p>
            <a:r>
              <a:rPr lang="it-IT" dirty="0" smtClean="0"/>
              <a:t>Riequilibrio delle opportunità</a:t>
            </a:r>
          </a:p>
          <a:p>
            <a:pPr lvl="1"/>
            <a:r>
              <a:rPr lang="it-IT" dirty="0" smtClean="0"/>
              <a:t>Piano performances a </a:t>
            </a:r>
            <a:r>
              <a:rPr lang="it-IT" b="1" dirty="0" smtClean="0"/>
              <a:t>Piano azioni </a:t>
            </a:r>
            <a:r>
              <a:rPr lang="it-IT" b="1" dirty="0"/>
              <a:t>positive</a:t>
            </a:r>
            <a:r>
              <a:rPr lang="it-IT" dirty="0"/>
              <a:t> (che include anche temi relativi a didattica e ricerca)</a:t>
            </a:r>
            <a:endParaRPr lang="it-IT" dirty="0" smtClean="0"/>
          </a:p>
          <a:p>
            <a:pPr lvl="1"/>
            <a:r>
              <a:rPr lang="it-IT" b="1" dirty="0" smtClean="0"/>
              <a:t>CUG </a:t>
            </a:r>
          </a:p>
          <a:p>
            <a:pPr lvl="1"/>
            <a:r>
              <a:rPr lang="it-IT" dirty="0" smtClean="0"/>
              <a:t>Consigliera di fiducia </a:t>
            </a:r>
          </a:p>
          <a:p>
            <a:pPr lvl="1"/>
            <a:r>
              <a:rPr lang="it-IT" dirty="0" smtClean="0"/>
              <a:t>Miglioramento del servizio disabilità e dislessia</a:t>
            </a:r>
          </a:p>
        </p:txBody>
      </p:sp>
    </p:spTree>
    <p:extLst>
      <p:ext uri="{BB962C8B-B14F-4D97-AF65-F5344CB8AC3E}">
        <p14:creationId xmlns:p14="http://schemas.microsoft.com/office/powerpoint/2010/main" val="33935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it-IT" altLang="en-US" sz="2800" b="1" dirty="0" smtClean="0">
                <a:solidFill>
                  <a:srgbClr val="FFFFFF"/>
                </a:solidFill>
                <a:latin typeface="MetaPlusBold" charset="0"/>
              </a:rPr>
              <a:t>Edilizia, Salute </a:t>
            </a:r>
            <a:r>
              <a:rPr lang="it-IT" altLang="en-US" sz="2800" b="1" dirty="0">
                <a:solidFill>
                  <a:srgbClr val="FFFFFF"/>
                </a:solidFill>
                <a:latin typeface="MetaPlusBold" charset="0"/>
              </a:rPr>
              <a:t>e sicurezza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4450"/>
            <a:ext cx="8001000" cy="554355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Edilizia</a:t>
            </a:r>
          </a:p>
          <a:p>
            <a:pPr lvl="1"/>
            <a:r>
              <a:rPr lang="it-IT" b="1" dirty="0" smtClean="0"/>
              <a:t>Piano strategico</a:t>
            </a:r>
            <a:r>
              <a:rPr lang="it-IT" dirty="0" smtClean="0"/>
              <a:t>: </a:t>
            </a:r>
            <a:r>
              <a:rPr lang="it-IT" dirty="0"/>
              <a:t>accessibilità</a:t>
            </a:r>
            <a:r>
              <a:rPr lang="it-IT" dirty="0" smtClean="0"/>
              <a:t>, sicurezza</a:t>
            </a:r>
            <a:r>
              <a:rPr lang="it-IT" dirty="0"/>
              <a:t>, ordinaria manutenzione e priorità degli interventi, relativi agli stabili</a:t>
            </a:r>
            <a:r>
              <a:rPr lang="it-IT" dirty="0" smtClean="0"/>
              <a:t>, alle </a:t>
            </a:r>
            <a:r>
              <a:rPr lang="it-IT" dirty="0"/>
              <a:t>componenti impiantistiche ed agli spazi aperti</a:t>
            </a:r>
            <a:r>
              <a:rPr lang="it-IT" dirty="0" smtClean="0"/>
              <a:t>.</a:t>
            </a:r>
          </a:p>
          <a:p>
            <a:pPr lvl="1"/>
            <a:r>
              <a:rPr lang="it-IT" b="1" dirty="0" smtClean="0"/>
              <a:t>Cantieri</a:t>
            </a:r>
            <a:r>
              <a:rPr lang="it-IT" dirty="0" smtClean="0"/>
              <a:t>: ED A, ED D, ….. sbloccati</a:t>
            </a:r>
          </a:p>
          <a:p>
            <a:pPr lvl="1"/>
            <a:r>
              <a:rPr lang="it-IT" dirty="0" smtClean="0"/>
              <a:t>Energia e mobilità</a:t>
            </a:r>
          </a:p>
          <a:p>
            <a:pPr lvl="1"/>
            <a:r>
              <a:rPr lang="it-IT" b="1" dirty="0" smtClean="0"/>
              <a:t>Ospedale Militare</a:t>
            </a:r>
            <a:endParaRPr lang="it-IT" dirty="0" smtClean="0"/>
          </a:p>
          <a:p>
            <a:r>
              <a:rPr lang="it-IT" altLang="en-US" dirty="0" smtClean="0"/>
              <a:t>Salute e sicurezza</a:t>
            </a:r>
          </a:p>
          <a:p>
            <a:pPr lvl="1"/>
            <a:r>
              <a:rPr lang="it-IT" altLang="en-US" b="1" dirty="0" smtClean="0"/>
              <a:t>Formazione</a:t>
            </a:r>
            <a:r>
              <a:rPr lang="it-IT" altLang="en-US" dirty="0" smtClean="0"/>
              <a:t> </a:t>
            </a:r>
            <a:r>
              <a:rPr lang="it-IT" altLang="en-US" b="1" dirty="0" smtClean="0"/>
              <a:t>studenti</a:t>
            </a:r>
            <a:r>
              <a:rPr lang="it-IT" altLang="en-US" dirty="0" smtClean="0"/>
              <a:t> on line - DICS- (più di 5000 ragazzi)</a:t>
            </a:r>
          </a:p>
          <a:p>
            <a:pPr lvl="1"/>
            <a:r>
              <a:rPr lang="it-IT" altLang="en-US" b="1" dirty="0" smtClean="0"/>
              <a:t>Progetto benessere</a:t>
            </a:r>
            <a:r>
              <a:rPr lang="it-IT" altLang="en-US" dirty="0" smtClean="0"/>
              <a:t>: programmato corso on line per chi sta sempre seduto</a:t>
            </a:r>
          </a:p>
          <a:p>
            <a:pPr lvl="1"/>
            <a:r>
              <a:rPr lang="it-IT" altLang="en-US" b="1" dirty="0" smtClean="0"/>
              <a:t>Sicurezza laboratori</a:t>
            </a:r>
            <a:r>
              <a:rPr lang="it-IT" altLang="en-US" dirty="0" smtClean="0"/>
              <a:t>: a novembre è partito il progetto in collaborazione con INAIL per migliorare le condizioni dei laboratori e realizzare manuali per la sicurezza.</a:t>
            </a:r>
          </a:p>
          <a:p>
            <a:pPr lvl="1"/>
            <a:r>
              <a:rPr lang="it-IT" altLang="en-US" b="1" dirty="0" smtClean="0"/>
              <a:t>Gestione emergenza e disabilità</a:t>
            </a:r>
            <a:r>
              <a:rPr lang="it-IT" altLang="en-US" dirty="0" smtClean="0"/>
              <a:t>: presentato un progetto su Horizon2020</a:t>
            </a:r>
          </a:p>
          <a:p>
            <a:pPr lvl="1"/>
            <a:r>
              <a:rPr lang="it-IT" altLang="en-US" dirty="0" smtClean="0"/>
              <a:t>Continua l'attività di formazione per il personale, la redazione e aggiornamento dei documenti di valutazione del rischio (collaborazione) e la sorveglianza sanitaria</a:t>
            </a:r>
          </a:p>
        </p:txBody>
      </p:sp>
    </p:spTree>
    <p:extLst>
      <p:ext uri="{BB962C8B-B14F-4D97-AF65-F5344CB8AC3E}">
        <p14:creationId xmlns:p14="http://schemas.microsoft.com/office/powerpoint/2010/main" val="20991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III Missione: rapporti con attività produttive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2050"/>
            <a:ext cx="8077200" cy="5467350"/>
          </a:xfrm>
        </p:spPr>
        <p:txBody>
          <a:bodyPr>
            <a:noAutofit/>
          </a:bodyPr>
          <a:lstStyle/>
          <a:p>
            <a:r>
              <a:rPr lang="it-IT" sz="1400" b="1" dirty="0" smtClean="0"/>
              <a:t>Smart </a:t>
            </a:r>
            <a:r>
              <a:rPr lang="it-IT" sz="1400" b="1" dirty="0" err="1" smtClean="0"/>
              <a:t>Specialization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Strategy</a:t>
            </a:r>
            <a:r>
              <a:rPr lang="it-IT" sz="1400" b="1" dirty="0" smtClean="0"/>
              <a:t> </a:t>
            </a:r>
            <a:r>
              <a:rPr lang="it-IT" sz="1400" dirty="0" smtClean="0"/>
              <a:t>S3</a:t>
            </a:r>
          </a:p>
          <a:p>
            <a:pPr lvl="1"/>
            <a:r>
              <a:rPr lang="it-IT" sz="1200" dirty="0" smtClean="0"/>
              <a:t>Elaborazione del documento interno </a:t>
            </a:r>
          </a:p>
          <a:p>
            <a:pPr lvl="1"/>
            <a:r>
              <a:rPr lang="it-IT" sz="1200" dirty="0" smtClean="0"/>
              <a:t>Affiancamento ai distretti del territorio per più efficace redazione documenti S3 di interesse regionale (es.: </a:t>
            </a:r>
            <a:r>
              <a:rPr lang="it-IT" sz="1200" dirty="0" err="1" smtClean="0"/>
              <a:t>Ditenave</a:t>
            </a:r>
            <a:r>
              <a:rPr lang="it-IT" sz="1200" dirty="0" smtClean="0"/>
              <a:t>)</a:t>
            </a:r>
          </a:p>
          <a:p>
            <a:r>
              <a:rPr lang="it-IT" sz="1400" b="1" dirty="0" smtClean="0"/>
              <a:t>Generali Academy</a:t>
            </a:r>
          </a:p>
          <a:p>
            <a:r>
              <a:rPr lang="it-IT" sz="1400" dirty="0"/>
              <a:t>A</a:t>
            </a:r>
            <a:r>
              <a:rPr lang="it-IT" sz="1400" dirty="0" smtClean="0"/>
              <a:t>mmissione di UniTS a consorzio per l'ingegneria nelle assicurazioni </a:t>
            </a:r>
            <a:r>
              <a:rPr lang="it-IT" sz="1400" b="1" dirty="0" smtClean="0"/>
              <a:t>CINEAS</a:t>
            </a:r>
          </a:p>
          <a:p>
            <a:r>
              <a:rPr lang="it-IT" sz="1400" dirty="0" smtClean="0"/>
              <a:t>Metodo per la </a:t>
            </a:r>
            <a:r>
              <a:rPr lang="it-IT" sz="1400" b="1" dirty="0" smtClean="0"/>
              <a:t>mappatura di competenze </a:t>
            </a:r>
            <a:r>
              <a:rPr lang="it-IT" sz="1400" dirty="0" smtClean="0"/>
              <a:t>e referenze su richiesta di aziende o enti esterni</a:t>
            </a:r>
          </a:p>
          <a:p>
            <a:pPr lvl="1"/>
            <a:r>
              <a:rPr lang="it-IT" sz="1200" dirty="0" smtClean="0"/>
              <a:t>schede denominate "</a:t>
            </a:r>
            <a:r>
              <a:rPr lang="it-IT" sz="1200" dirty="0" err="1" smtClean="0"/>
              <a:t>passport</a:t>
            </a:r>
            <a:r>
              <a:rPr lang="it-IT" sz="1200" dirty="0" smtClean="0"/>
              <a:t> for industrial liaison </a:t>
            </a:r>
            <a:r>
              <a:rPr lang="it-IT" sz="1200" dirty="0" err="1" smtClean="0"/>
              <a:t>applications</a:t>
            </a:r>
            <a:r>
              <a:rPr lang="it-IT" sz="1200" dirty="0" smtClean="0"/>
              <a:t>«</a:t>
            </a:r>
          </a:p>
          <a:p>
            <a:pPr lvl="1"/>
            <a:r>
              <a:rPr lang="it-IT" sz="1200" dirty="0" smtClean="0"/>
              <a:t>utilizzo ai fini della creazione di una UniTS </a:t>
            </a:r>
            <a:r>
              <a:rPr lang="it-IT" sz="1200" dirty="0" err="1" smtClean="0"/>
              <a:t>Research</a:t>
            </a:r>
            <a:r>
              <a:rPr lang="it-IT" sz="1200" dirty="0" smtClean="0"/>
              <a:t> Directory; </a:t>
            </a:r>
          </a:p>
          <a:p>
            <a:pPr lvl="1"/>
            <a:r>
              <a:rPr lang="it-IT" sz="1200" dirty="0" smtClean="0"/>
              <a:t>attività in coordinamento con i 10 delegati ILO/TT di dipartimento;</a:t>
            </a:r>
            <a:endParaRPr lang="en-US" sz="1200" dirty="0" smtClean="0"/>
          </a:p>
          <a:p>
            <a:r>
              <a:rPr lang="it-IT" sz="1400" dirty="0" smtClean="0"/>
              <a:t>approvato accordo UniTS-AREA-BIC-EZIT denominato "</a:t>
            </a:r>
            <a:r>
              <a:rPr lang="it-IT" sz="1400" b="1" dirty="0" smtClean="0"/>
              <a:t>pipeline delle idee</a:t>
            </a:r>
            <a:r>
              <a:rPr lang="it-IT" sz="1400" dirty="0" smtClean="0"/>
              <a:t>" per creare un sistema di trasferimento tecnologico e di incubazione di impresa con l'obiettivo di:</a:t>
            </a:r>
          </a:p>
          <a:p>
            <a:pPr lvl="1"/>
            <a:r>
              <a:rPr lang="it-IT" sz="1200" dirty="0" smtClean="0"/>
              <a:t>generare un numero maggiore di spin-off; </a:t>
            </a:r>
          </a:p>
          <a:p>
            <a:pPr lvl="1"/>
            <a:r>
              <a:rPr lang="it-IT" sz="1200" dirty="0" smtClean="0"/>
              <a:t>favorire l'insediamento sul territorio di imprese innovative (vantaggio: cabina di regia cortissima, i.e. 4 soggetti, che già lavorano/hanno lavorato assieme su altri fronti);</a:t>
            </a:r>
            <a:endParaRPr lang="en-US" sz="1200" dirty="0" smtClean="0"/>
          </a:p>
          <a:p>
            <a:r>
              <a:rPr lang="it-IT" sz="1400" dirty="0" smtClean="0"/>
              <a:t>approvata e avviata convenzione con Regione FVG in materia di </a:t>
            </a:r>
            <a:r>
              <a:rPr lang="it-IT" sz="1400" b="1" dirty="0" smtClean="0"/>
              <a:t>energia e ambiente</a:t>
            </a:r>
            <a:r>
              <a:rPr lang="it-IT" sz="1400" dirty="0" smtClean="0"/>
              <a:t>;</a:t>
            </a:r>
            <a:endParaRPr lang="en-US" sz="1400" dirty="0" smtClean="0"/>
          </a:p>
          <a:p>
            <a:r>
              <a:rPr lang="it-IT" sz="1400" dirty="0" smtClean="0"/>
              <a:t>approvate e avviate iniziative/convenzioni con </a:t>
            </a:r>
            <a:r>
              <a:rPr lang="it-IT" sz="1400" b="1" dirty="0" smtClean="0"/>
              <a:t>Fincantieri e </a:t>
            </a:r>
            <a:r>
              <a:rPr lang="it-IT" sz="1400" b="1" dirty="0" err="1" smtClean="0"/>
              <a:t>Wartsila</a:t>
            </a:r>
            <a:endParaRPr lang="it-IT" sz="1400" b="1" dirty="0" smtClean="0"/>
          </a:p>
          <a:p>
            <a:pPr lvl="1"/>
            <a:r>
              <a:rPr lang="it-IT" sz="1200" dirty="0" smtClean="0"/>
              <a:t>in materia di ricerca, TT, HR, didattica anche in inglese</a:t>
            </a:r>
            <a:endParaRPr lang="en-US" sz="1200" dirty="0" smtClean="0"/>
          </a:p>
          <a:p>
            <a:r>
              <a:rPr lang="it-IT" sz="1400" dirty="0" smtClean="0"/>
              <a:t>coordinamento con job </a:t>
            </a:r>
            <a:r>
              <a:rPr lang="it-IT" sz="1400" dirty="0" err="1" smtClean="0"/>
              <a:t>placement</a:t>
            </a:r>
            <a:r>
              <a:rPr lang="it-IT" sz="1400" dirty="0" smtClean="0"/>
              <a:t> per incrementare le </a:t>
            </a:r>
            <a:r>
              <a:rPr lang="it-IT" sz="1400" b="1" dirty="0" smtClean="0"/>
              <a:t>capacità di accoglimento </a:t>
            </a:r>
            <a:r>
              <a:rPr lang="it-IT" sz="1400" dirty="0" smtClean="0"/>
              <a:t>e network con aziende e realtà considerate "</a:t>
            </a:r>
            <a:r>
              <a:rPr lang="it-IT" sz="1400" dirty="0" err="1" smtClean="0"/>
              <a:t>key</a:t>
            </a:r>
            <a:r>
              <a:rPr lang="it-IT" sz="1400" dirty="0" smtClean="0"/>
              <a:t> clients" </a:t>
            </a:r>
          </a:p>
          <a:p>
            <a:pPr lvl="1"/>
            <a:r>
              <a:rPr lang="it-IT" sz="1200" dirty="0" smtClean="0"/>
              <a:t>include coordinamento con uff. stampa e sez. affari generali per le medesime finalità;</a:t>
            </a:r>
          </a:p>
          <a:p>
            <a:r>
              <a:rPr lang="it-IT" sz="1400" dirty="0" smtClean="0"/>
              <a:t>Protocollo con INSIEL per </a:t>
            </a:r>
            <a:r>
              <a:rPr lang="it-IT" sz="1400" b="1" dirty="0" smtClean="0"/>
              <a:t>agenda digitale regionale</a:t>
            </a:r>
          </a:p>
        </p:txBody>
      </p:sp>
    </p:spTree>
    <p:extLst>
      <p:ext uri="{BB962C8B-B14F-4D97-AF65-F5344CB8AC3E}">
        <p14:creationId xmlns:p14="http://schemas.microsoft.com/office/powerpoint/2010/main" val="34228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III Missione: rapporti culturali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314950"/>
          </a:xfrm>
        </p:spPr>
        <p:txBody>
          <a:bodyPr>
            <a:normAutofit/>
          </a:bodyPr>
          <a:lstStyle/>
          <a:p>
            <a:r>
              <a:rPr lang="it-IT" dirty="0" smtClean="0"/>
              <a:t>Rapporti culturali </a:t>
            </a:r>
          </a:p>
          <a:p>
            <a:pPr lvl="1"/>
            <a:r>
              <a:rPr lang="it-IT" b="1" dirty="0" smtClean="0"/>
              <a:t>Università popolare </a:t>
            </a:r>
            <a:r>
              <a:rPr lang="it-IT" dirty="0" smtClean="0"/>
              <a:t>(internazionalizzazione) </a:t>
            </a:r>
          </a:p>
          <a:p>
            <a:pPr lvl="1"/>
            <a:r>
              <a:rPr lang="it-IT" b="1" dirty="0" smtClean="0"/>
              <a:t>Collegio Mondo Unito</a:t>
            </a:r>
          </a:p>
          <a:p>
            <a:pPr lvl="1"/>
            <a:r>
              <a:rPr lang="it-IT" dirty="0" smtClean="0"/>
              <a:t>Agenda 21 Cultura </a:t>
            </a:r>
            <a:r>
              <a:rPr lang="it-IT" b="1" dirty="0" smtClean="0"/>
              <a:t>Fondazione Aquileia</a:t>
            </a:r>
          </a:p>
          <a:p>
            <a:pPr lvl="1"/>
            <a:r>
              <a:rPr lang="it-IT" b="1" dirty="0" smtClean="0"/>
              <a:t>Giuliani nel mondo</a:t>
            </a:r>
          </a:p>
          <a:p>
            <a:pPr lvl="1"/>
            <a:r>
              <a:rPr lang="it-IT" dirty="0" smtClean="0"/>
              <a:t>Università di </a:t>
            </a:r>
            <a:r>
              <a:rPr lang="it-IT" b="1" dirty="0" smtClean="0"/>
              <a:t>Pola e Fiume </a:t>
            </a:r>
            <a:r>
              <a:rPr lang="it-IT" dirty="0" smtClean="0"/>
              <a:t>(a breve) </a:t>
            </a:r>
          </a:p>
          <a:p>
            <a:pPr lvl="1"/>
            <a:r>
              <a:rPr lang="it-IT" dirty="0" smtClean="0"/>
              <a:t>Convenzioni con enti teatrali e le più significative associazioni culturali del territorio</a:t>
            </a:r>
          </a:p>
          <a:p>
            <a:pPr lvl="1"/>
            <a:r>
              <a:rPr lang="it-IT" b="1" dirty="0" smtClean="0"/>
              <a:t>AIM</a:t>
            </a:r>
            <a:r>
              <a:rPr lang="it-IT" dirty="0" smtClean="0"/>
              <a:t> (Museo dell’immagine </a:t>
            </a:r>
            <a:r>
              <a:rPr lang="it-IT" dirty="0" err="1" smtClean="0"/>
              <a:t>Alinari</a:t>
            </a:r>
            <a:r>
              <a:rPr lang="it-IT" dirty="0" smtClean="0"/>
              <a:t>) (a breve)</a:t>
            </a:r>
          </a:p>
          <a:p>
            <a:pPr lvl="1"/>
            <a:r>
              <a:rPr lang="it-IT" dirty="0" smtClean="0"/>
              <a:t>Divulgazione/informazione/formazione </a:t>
            </a:r>
            <a:r>
              <a:rPr lang="it-IT" dirty="0"/>
              <a:t>su temi relativi alle </a:t>
            </a:r>
            <a:r>
              <a:rPr lang="it-IT" b="1" dirty="0"/>
              <a:t>pari opportunità e alla violenza di genere</a:t>
            </a:r>
            <a:r>
              <a:rPr lang="it-IT" dirty="0"/>
              <a:t>, presso scuole, servizi sanitari, enti locali, </a:t>
            </a:r>
            <a:r>
              <a:rPr lang="it-IT" dirty="0" err="1"/>
              <a:t>nonchè</a:t>
            </a:r>
            <a:r>
              <a:rPr lang="it-IT" dirty="0"/>
              <a:t> su media locali e nazionali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1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III Missione: divulgazione scientifica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314950"/>
          </a:xfrm>
        </p:spPr>
        <p:txBody>
          <a:bodyPr>
            <a:normAutofit/>
          </a:bodyPr>
          <a:lstStyle/>
          <a:p>
            <a:r>
              <a:rPr lang="it-IT" dirty="0" smtClean="0"/>
              <a:t>Servizi ed attività </a:t>
            </a:r>
            <a:endParaRPr lang="it-IT" dirty="0"/>
          </a:p>
          <a:p>
            <a:pPr lvl="1"/>
            <a:r>
              <a:rPr lang="it-IT" dirty="0"/>
              <a:t>Catalogo online delle iniziative per le scuole</a:t>
            </a:r>
          </a:p>
          <a:p>
            <a:pPr lvl="1"/>
            <a:r>
              <a:rPr lang="it-IT" dirty="0" smtClean="0"/>
              <a:t>Progetto </a:t>
            </a:r>
            <a:r>
              <a:rPr lang="it-IT" dirty="0"/>
              <a:t>divulgazione per le scuole Flash-</a:t>
            </a:r>
            <a:r>
              <a:rPr lang="it-IT" dirty="0" err="1"/>
              <a:t>forward</a:t>
            </a:r>
            <a:endParaRPr lang="en-US" dirty="0"/>
          </a:p>
          <a:p>
            <a:pPr lvl="1"/>
            <a:r>
              <a:rPr lang="it-IT" dirty="0" smtClean="0"/>
              <a:t>Squadra volontari Giovani Animatori Scientifici</a:t>
            </a:r>
          </a:p>
          <a:p>
            <a:pPr lvl="1"/>
            <a:r>
              <a:rPr lang="it-IT" dirty="0" smtClean="0"/>
              <a:t>Eventi </a:t>
            </a:r>
            <a:r>
              <a:rPr lang="it-IT" dirty="0"/>
              <a:t>cittadini: </a:t>
            </a:r>
            <a:r>
              <a:rPr lang="it-IT" i="1" dirty="0"/>
              <a:t>Notte dei Ricercatori-2013</a:t>
            </a:r>
            <a:r>
              <a:rPr lang="it-IT" dirty="0"/>
              <a:t> (progetto finanziato dalla UE, 14.000 presenze), </a:t>
            </a:r>
            <a:r>
              <a:rPr lang="it-IT" i="1" dirty="0"/>
              <a:t>Trieste-</a:t>
            </a:r>
            <a:r>
              <a:rPr lang="it-IT" i="1" dirty="0" err="1"/>
              <a:t>Next</a:t>
            </a:r>
            <a:r>
              <a:rPr lang="it-IT" i="1" dirty="0"/>
              <a:t> </a:t>
            </a:r>
            <a:r>
              <a:rPr lang="it-IT" dirty="0"/>
              <a:t>(a cadenza annuale, 3 edizioni, 35.000 presenze), </a:t>
            </a:r>
            <a:r>
              <a:rPr lang="it-IT" i="1" dirty="0" err="1"/>
              <a:t>Horti</a:t>
            </a:r>
            <a:r>
              <a:rPr lang="it-IT" i="1" dirty="0"/>
              <a:t> Tergestini </a:t>
            </a:r>
            <a:r>
              <a:rPr lang="it-IT" dirty="0"/>
              <a:t>(a cadenza annuale, 10 edizioni, 3000 visitatori), </a:t>
            </a:r>
            <a:r>
              <a:rPr lang="it-IT" i="1" dirty="0"/>
              <a:t>Science-</a:t>
            </a:r>
            <a:r>
              <a:rPr lang="it-IT" i="1" dirty="0" err="1"/>
              <a:t>Cafè</a:t>
            </a:r>
            <a:r>
              <a:rPr lang="it-IT" dirty="0"/>
              <a:t> (primo in Italia,10 incontri annuali, ininterrottamente dal 2002).</a:t>
            </a:r>
          </a:p>
          <a:p>
            <a:pPr lvl="1"/>
            <a:r>
              <a:rPr lang="it-IT" dirty="0"/>
              <a:t>Fame-lab competizione per giovani </a:t>
            </a:r>
            <a:r>
              <a:rPr lang="it-IT" dirty="0" smtClean="0"/>
              <a:t>divulgatori</a:t>
            </a:r>
          </a:p>
          <a:p>
            <a:pPr lvl="1"/>
            <a:r>
              <a:rPr lang="it-IT" dirty="0"/>
              <a:t>Nel Piano di Azioni Positive: Valorizzazione della componente femminile nella comunicazione scientifica dell’Università di Trieste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EUT lusinghieri successi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13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Rapporti con l’esterno: nazionali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467350"/>
          </a:xfrm>
        </p:spPr>
        <p:txBody>
          <a:bodyPr>
            <a:normAutofit/>
          </a:bodyPr>
          <a:lstStyle/>
          <a:p>
            <a:r>
              <a:rPr lang="it-IT" dirty="0" smtClean="0"/>
              <a:t>Rapporti nazionali</a:t>
            </a:r>
          </a:p>
          <a:p>
            <a:pPr lvl="1"/>
            <a:r>
              <a:rPr lang="it-IT" dirty="0" smtClean="0"/>
              <a:t>Regionali CORECO</a:t>
            </a:r>
          </a:p>
          <a:p>
            <a:pPr lvl="2"/>
            <a:r>
              <a:rPr lang="it-IT" dirty="0" smtClean="0"/>
              <a:t>UNIUD: lauree </a:t>
            </a:r>
            <a:r>
              <a:rPr lang="it-IT" dirty="0" err="1" smtClean="0"/>
              <a:t>interateneo</a:t>
            </a:r>
            <a:endParaRPr lang="it-IT" dirty="0"/>
          </a:p>
          <a:p>
            <a:pPr lvl="2"/>
            <a:r>
              <a:rPr lang="it-IT" dirty="0" smtClean="0"/>
              <a:t>Pordenone</a:t>
            </a:r>
          </a:p>
          <a:p>
            <a:pPr lvl="2"/>
            <a:r>
              <a:rPr lang="it-IT" dirty="0" smtClean="0"/>
              <a:t>Gorizia</a:t>
            </a:r>
          </a:p>
          <a:p>
            <a:pPr lvl="2"/>
            <a:r>
              <a:rPr lang="it-IT" dirty="0" smtClean="0"/>
              <a:t>SISSA: collaborazioni scientifiche</a:t>
            </a:r>
          </a:p>
          <a:p>
            <a:pPr lvl="1"/>
            <a:r>
              <a:rPr lang="it-IT" dirty="0" smtClean="0"/>
              <a:t>Università del Nord Est</a:t>
            </a:r>
          </a:p>
          <a:p>
            <a:pPr lvl="2"/>
            <a:r>
              <a:rPr lang="it-IT" dirty="0" smtClean="0"/>
              <a:t>Padova, Trento e Venezia</a:t>
            </a:r>
          </a:p>
          <a:p>
            <a:pPr lvl="1"/>
            <a:r>
              <a:rPr lang="it-IT" dirty="0" smtClean="0"/>
              <a:t>Ministeri </a:t>
            </a:r>
          </a:p>
          <a:p>
            <a:pPr lvl="2"/>
            <a:r>
              <a:rPr lang="it-IT" dirty="0" smtClean="0"/>
              <a:t>MIUR</a:t>
            </a:r>
          </a:p>
          <a:p>
            <a:pPr lvl="2"/>
            <a:r>
              <a:rPr lang="it-IT" dirty="0" smtClean="0"/>
              <a:t>MAE  </a:t>
            </a:r>
          </a:p>
        </p:txBody>
      </p:sp>
    </p:spTree>
    <p:extLst>
      <p:ext uri="{BB962C8B-B14F-4D97-AF65-F5344CB8AC3E}">
        <p14:creationId xmlns:p14="http://schemas.microsoft.com/office/powerpoint/2010/main" val="417856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Rapporti con l’esterno: internazionali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2050"/>
            <a:ext cx="8077200" cy="546735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Identificazione aree strategiche	</a:t>
            </a:r>
          </a:p>
          <a:p>
            <a:pPr lvl="1"/>
            <a:r>
              <a:rPr lang="it-IT" dirty="0" smtClean="0"/>
              <a:t>Area balcanica (Macroregione)</a:t>
            </a:r>
          </a:p>
          <a:p>
            <a:pPr lvl="1"/>
            <a:r>
              <a:rPr lang="it-IT" dirty="0" smtClean="0"/>
              <a:t>Area adriatico ionica (Macroregione appena partita)</a:t>
            </a:r>
          </a:p>
          <a:p>
            <a:pPr lvl="1"/>
            <a:r>
              <a:rPr lang="it-IT" dirty="0" smtClean="0"/>
              <a:t>Area Alpina (Macroregione in gestazione)</a:t>
            </a:r>
          </a:p>
          <a:p>
            <a:pPr lvl="1"/>
            <a:r>
              <a:rPr lang="it-IT" dirty="0" smtClean="0"/>
              <a:t>Giappone (come </a:t>
            </a:r>
            <a:r>
              <a:rPr lang="it-IT" dirty="0" err="1" smtClean="0"/>
              <a:t>hub</a:t>
            </a:r>
            <a:r>
              <a:rPr lang="it-IT" dirty="0" smtClean="0"/>
              <a:t> del far </a:t>
            </a:r>
            <a:r>
              <a:rPr lang="it-IT" dirty="0" err="1" smtClean="0"/>
              <a:t>east</a:t>
            </a:r>
            <a:r>
              <a:rPr lang="it-IT" dirty="0" smtClean="0"/>
              <a:t>)</a:t>
            </a:r>
          </a:p>
          <a:p>
            <a:pPr lvl="2"/>
            <a:r>
              <a:rPr lang="it-IT" dirty="0"/>
              <a:t>Vietnam (Hanoi)</a:t>
            </a:r>
          </a:p>
          <a:p>
            <a:pPr lvl="2"/>
            <a:r>
              <a:rPr lang="it-IT" dirty="0"/>
              <a:t>Cina</a:t>
            </a:r>
            <a:endParaRPr lang="it-IT" dirty="0" smtClean="0"/>
          </a:p>
          <a:p>
            <a:pPr lvl="1"/>
            <a:r>
              <a:rPr lang="it-IT" dirty="0" smtClean="0"/>
              <a:t>Paesi arabi (Iran, Egitto, Abu Dhabi, Arabia Saudita….) </a:t>
            </a:r>
          </a:p>
          <a:p>
            <a:pPr lvl="1"/>
            <a:r>
              <a:rPr lang="it-IT" dirty="0" smtClean="0"/>
              <a:t>Programmi operativi di cooperazione transfrontaliera di interesse regionale (FVG) </a:t>
            </a:r>
          </a:p>
          <a:p>
            <a:r>
              <a:rPr lang="it-IT" dirty="0" smtClean="0"/>
              <a:t>Rapporti con altri paesi </a:t>
            </a:r>
          </a:p>
          <a:p>
            <a:pPr lvl="1"/>
            <a:r>
              <a:rPr lang="it-IT" dirty="0" smtClean="0"/>
              <a:t>Stati Uniti (</a:t>
            </a:r>
            <a:r>
              <a:rPr lang="it-IT" dirty="0" err="1" smtClean="0"/>
              <a:t>Temple</a:t>
            </a:r>
            <a:r>
              <a:rPr lang="it-IT" dirty="0" smtClean="0"/>
              <a:t>, Denver, NCSU, </a:t>
            </a:r>
            <a:r>
              <a:rPr lang="it-IT" dirty="0" err="1" smtClean="0"/>
              <a:t>Appalachian</a:t>
            </a:r>
            <a:r>
              <a:rPr lang="it-IT" dirty="0" smtClean="0"/>
              <a:t>, Berkeley, Central Oklahoma…)</a:t>
            </a:r>
          </a:p>
          <a:p>
            <a:pPr lvl="1"/>
            <a:r>
              <a:rPr lang="it-IT" dirty="0" smtClean="0"/>
              <a:t>Turchia</a:t>
            </a:r>
          </a:p>
          <a:p>
            <a:pPr lvl="1"/>
            <a:r>
              <a:rPr lang="it-IT" dirty="0" smtClean="0"/>
              <a:t>Brasile (ing. Navale ed altre aree scientifiche – CSF)</a:t>
            </a:r>
          </a:p>
          <a:p>
            <a:r>
              <a:rPr lang="it-IT" dirty="0" smtClean="0"/>
              <a:t>Visite ufficiali</a:t>
            </a:r>
          </a:p>
          <a:p>
            <a:pPr lvl="1"/>
            <a:r>
              <a:rPr lang="it-IT" dirty="0" smtClean="0"/>
              <a:t>Balcani, Danubio</a:t>
            </a:r>
          </a:p>
          <a:p>
            <a:pPr lvl="1"/>
            <a:r>
              <a:rPr lang="it-IT" dirty="0" smtClean="0"/>
              <a:t>Giappone </a:t>
            </a:r>
          </a:p>
          <a:p>
            <a:pPr lvl="1"/>
            <a:r>
              <a:rPr lang="it-IT" dirty="0" smtClean="0"/>
              <a:t>Iran (prossimi mesi) </a:t>
            </a:r>
          </a:p>
          <a:p>
            <a:pPr lvl="1"/>
            <a:r>
              <a:rPr lang="it-IT" dirty="0" smtClean="0"/>
              <a:t>finalità ILO e/o TT a Belgrado e Israele  </a:t>
            </a:r>
          </a:p>
          <a:p>
            <a:r>
              <a:rPr lang="it-IT" dirty="0" smtClean="0"/>
              <a:t>Strumenti </a:t>
            </a:r>
          </a:p>
          <a:p>
            <a:pPr lvl="1"/>
            <a:r>
              <a:rPr lang="it-IT" dirty="0" smtClean="0"/>
              <a:t>ERASMUS+ </a:t>
            </a:r>
          </a:p>
          <a:p>
            <a:pPr lvl="1"/>
            <a:r>
              <a:rPr lang="it-IT" dirty="0" smtClean="0"/>
              <a:t>Programma ISEP (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student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) </a:t>
            </a:r>
          </a:p>
          <a:p>
            <a:r>
              <a:rPr lang="it-IT" dirty="0" smtClean="0"/>
              <a:t>Azioni</a:t>
            </a:r>
          </a:p>
          <a:p>
            <a:pPr lvl="1"/>
            <a:r>
              <a:rPr lang="it-IT" dirty="0" smtClean="0"/>
              <a:t>GECT </a:t>
            </a:r>
            <a:r>
              <a:rPr lang="it-IT" dirty="0"/>
              <a:t>European </a:t>
            </a:r>
            <a:r>
              <a:rPr lang="it-IT" dirty="0" err="1"/>
              <a:t>Grouping</a:t>
            </a:r>
            <a:r>
              <a:rPr lang="it-IT" dirty="0"/>
              <a:t> of </a:t>
            </a:r>
            <a:r>
              <a:rPr lang="it-IT" dirty="0" err="1"/>
              <a:t>Territorial</a:t>
            </a:r>
            <a:r>
              <a:rPr lang="it-IT" dirty="0"/>
              <a:t> </a:t>
            </a:r>
            <a:r>
              <a:rPr lang="it-IT" dirty="0" err="1" smtClean="0"/>
              <a:t>Cooperation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Cooperazione allo sviluppo (con MAE)</a:t>
            </a:r>
          </a:p>
          <a:p>
            <a:pPr lvl="1"/>
            <a:r>
              <a:rPr lang="it-IT" dirty="0" smtClean="0"/>
              <a:t>Policy linguistica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9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Aspetti</a:t>
            </a:r>
            <a:r>
              <a:rPr lang="en-US" dirty="0" smtClean="0"/>
              <a:t> </a:t>
            </a:r>
            <a:r>
              <a:rPr lang="en-US" dirty="0" err="1" smtClean="0"/>
              <a:t>legati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Sanità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Riforma Sanitaria regione FVG</a:t>
            </a:r>
          </a:p>
          <a:p>
            <a:pPr lvl="1"/>
            <a:r>
              <a:rPr lang="it-IT" dirty="0" smtClean="0"/>
              <a:t>Contatti, audizioni, suggerimenti ….</a:t>
            </a:r>
            <a:endParaRPr lang="en-US" dirty="0"/>
          </a:p>
          <a:p>
            <a:r>
              <a:rPr lang="it-IT" dirty="0" smtClean="0"/>
              <a:t>Prossimi passaggi importanti:</a:t>
            </a:r>
          </a:p>
          <a:p>
            <a:pPr lvl="1"/>
            <a:r>
              <a:rPr lang="it-IT" dirty="0" smtClean="0"/>
              <a:t>nomina </a:t>
            </a:r>
            <a:r>
              <a:rPr lang="it-IT" dirty="0"/>
              <a:t>DG IRCCS;</a:t>
            </a:r>
            <a:endParaRPr lang="en-US" dirty="0"/>
          </a:p>
          <a:p>
            <a:pPr lvl="1"/>
            <a:r>
              <a:rPr lang="it-IT" dirty="0" smtClean="0"/>
              <a:t>nomina </a:t>
            </a:r>
            <a:r>
              <a:rPr lang="it-IT" dirty="0"/>
              <a:t> Commissario AOUTS;</a:t>
            </a:r>
            <a:endParaRPr lang="en-US" dirty="0"/>
          </a:p>
          <a:p>
            <a:pPr lvl="1"/>
            <a:r>
              <a:rPr lang="it-IT" dirty="0" smtClean="0"/>
              <a:t>protocollo </a:t>
            </a:r>
            <a:r>
              <a:rPr lang="it-IT" dirty="0"/>
              <a:t>d’intesa;</a:t>
            </a:r>
            <a:endParaRPr lang="en-US" dirty="0"/>
          </a:p>
          <a:p>
            <a:pPr lvl="1"/>
            <a:r>
              <a:rPr lang="it-IT" dirty="0" smtClean="0"/>
              <a:t>rapporti </a:t>
            </a:r>
            <a:r>
              <a:rPr lang="it-IT" dirty="0"/>
              <a:t>con la Regione su Ricerca, Tecnologie Biomediche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6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Pianificazione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314950"/>
          </a:xfrm>
        </p:spPr>
        <p:txBody>
          <a:bodyPr/>
          <a:lstStyle/>
          <a:p>
            <a:r>
              <a:rPr lang="it-IT" b="1" dirty="0" smtClean="0"/>
              <a:t>Piano strategico di Ateneo </a:t>
            </a:r>
          </a:p>
          <a:p>
            <a:pPr lvl="1"/>
            <a:r>
              <a:rPr lang="it-IT" dirty="0" smtClean="0"/>
              <a:t>Piano strategico della ricerca</a:t>
            </a:r>
          </a:p>
          <a:p>
            <a:pPr lvl="1"/>
            <a:r>
              <a:rPr lang="it-IT" dirty="0" smtClean="0"/>
              <a:t>Piano offerta formativa  </a:t>
            </a:r>
          </a:p>
          <a:p>
            <a:pPr lvl="1"/>
            <a:r>
              <a:rPr lang="it-IT" dirty="0" smtClean="0"/>
              <a:t>Piano quinquennale delle Risorse umane</a:t>
            </a:r>
          </a:p>
          <a:p>
            <a:pPr lvl="1"/>
            <a:r>
              <a:rPr lang="it-IT" dirty="0" smtClean="0"/>
              <a:t>Piano delle performance</a:t>
            </a:r>
          </a:p>
          <a:p>
            <a:pPr lvl="1"/>
            <a:r>
              <a:rPr lang="it-IT" dirty="0" smtClean="0"/>
              <a:t>Piano azioni positive</a:t>
            </a:r>
          </a:p>
          <a:p>
            <a:pPr lvl="1"/>
            <a:r>
              <a:rPr lang="it-IT" dirty="0" smtClean="0"/>
              <a:t>Piano edilizio</a:t>
            </a:r>
          </a:p>
          <a:p>
            <a:pPr lvl="1"/>
            <a:r>
              <a:rPr lang="it-IT" dirty="0" smtClean="0"/>
              <a:t>Piano ICT</a:t>
            </a:r>
          </a:p>
          <a:p>
            <a:pPr lvl="1"/>
            <a:r>
              <a:rPr lang="it-IT" dirty="0" smtClean="0"/>
              <a:t>RIS3 (in elaborazione)</a:t>
            </a:r>
          </a:p>
          <a:p>
            <a:r>
              <a:rPr lang="it-IT" b="1" dirty="0" smtClean="0"/>
              <a:t>Qualità dei servizi</a:t>
            </a:r>
          </a:p>
          <a:p>
            <a:pPr lvl="1"/>
            <a:r>
              <a:rPr lang="it-IT" dirty="0" smtClean="0"/>
              <a:t>Presidio della qualità</a:t>
            </a:r>
          </a:p>
          <a:p>
            <a:pPr lvl="1"/>
            <a:r>
              <a:rPr lang="it-IT" dirty="0" smtClean="0"/>
              <a:t>Nucleo di valutazione </a:t>
            </a:r>
          </a:p>
          <a:p>
            <a:pPr lvl="1"/>
            <a:r>
              <a:rPr lang="it-IT" dirty="0" smtClean="0"/>
              <a:t>Commissione valutazione ricerca</a:t>
            </a:r>
          </a:p>
          <a:p>
            <a:pPr lvl="1"/>
            <a:r>
              <a:rPr lang="it-IT" dirty="0" smtClean="0"/>
              <a:t>Valutazione della didattica on-line</a:t>
            </a:r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34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467350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Situazione della ricerca in ateneo </a:t>
            </a:r>
            <a:endParaRPr lang="it-IT" b="1" dirty="0"/>
          </a:p>
          <a:p>
            <a:pPr lvl="1"/>
            <a:r>
              <a:rPr lang="it-IT" dirty="0" smtClean="0"/>
              <a:t>Discreta  media</a:t>
            </a:r>
          </a:p>
          <a:p>
            <a:pPr lvl="1"/>
            <a:r>
              <a:rPr lang="it-IT" dirty="0" smtClean="0"/>
              <a:t>Eccellenze </a:t>
            </a:r>
          </a:p>
          <a:p>
            <a:pPr lvl="1"/>
            <a:r>
              <a:rPr lang="it-IT" dirty="0" smtClean="0"/>
              <a:t>Presenza di RNA sopra la media </a:t>
            </a:r>
            <a:endParaRPr lang="it-IT" dirty="0"/>
          </a:p>
          <a:p>
            <a:pPr lvl="1"/>
            <a:r>
              <a:rPr lang="it-IT" dirty="0"/>
              <a:t>Internazionalizzazione della ricerca </a:t>
            </a:r>
          </a:p>
          <a:p>
            <a:pPr lvl="1"/>
            <a:r>
              <a:rPr lang="it-IT" dirty="0"/>
              <a:t>Buon posizionamento in s3 e </a:t>
            </a:r>
            <a:r>
              <a:rPr lang="it-IT" dirty="0" smtClean="0"/>
              <a:t>RIS3 </a:t>
            </a:r>
          </a:p>
          <a:p>
            <a:pPr lvl="1"/>
            <a:r>
              <a:rPr lang="it-IT" dirty="0" smtClean="0"/>
              <a:t>Programmazione 3-5 anni risorse</a:t>
            </a:r>
          </a:p>
          <a:p>
            <a:r>
              <a:rPr lang="it-IT" dirty="0" smtClean="0"/>
              <a:t>Finanziamenti </a:t>
            </a:r>
          </a:p>
          <a:p>
            <a:pPr lvl="1"/>
            <a:r>
              <a:rPr lang="it-IT" dirty="0" smtClean="0"/>
              <a:t>FRA</a:t>
            </a:r>
          </a:p>
          <a:p>
            <a:pPr lvl="1"/>
            <a:r>
              <a:rPr lang="it-IT" dirty="0" smtClean="0"/>
              <a:t>Assegni (risorse Fondo TS) </a:t>
            </a:r>
          </a:p>
          <a:p>
            <a:pPr lvl="1"/>
            <a:r>
              <a:rPr lang="it-IT" dirty="0" smtClean="0"/>
              <a:t>Dottorati (risorse Fondo TS ed altro)</a:t>
            </a:r>
          </a:p>
          <a:p>
            <a:pPr lvl="1"/>
            <a:r>
              <a:rPr lang="it-IT" dirty="0" smtClean="0"/>
              <a:t>Laboratori ed infrastrutture</a:t>
            </a:r>
          </a:p>
          <a:p>
            <a:pPr lvl="1"/>
            <a:r>
              <a:rPr lang="it-IT" dirty="0" smtClean="0"/>
              <a:t>Prospettive </a:t>
            </a:r>
          </a:p>
          <a:p>
            <a:pPr lvl="2"/>
            <a:r>
              <a:rPr lang="it-IT" dirty="0" smtClean="0"/>
              <a:t>dottorato e post dottorato in alta formazione</a:t>
            </a:r>
          </a:p>
          <a:p>
            <a:pPr lvl="2"/>
            <a:r>
              <a:rPr lang="it-IT" dirty="0" smtClean="0"/>
              <a:t>fondi per strumentazioni condivise (anche Fondazione CRT)</a:t>
            </a:r>
          </a:p>
          <a:p>
            <a:pPr lvl="2"/>
            <a:r>
              <a:rPr lang="it-IT" dirty="0" smtClean="0"/>
              <a:t>incentivazione per domande di progetto</a:t>
            </a:r>
          </a:p>
          <a:p>
            <a:r>
              <a:rPr lang="it-IT" dirty="0" smtClean="0"/>
              <a:t>Servizi</a:t>
            </a:r>
          </a:p>
          <a:p>
            <a:pPr lvl="1"/>
            <a:r>
              <a:rPr lang="it-IT" dirty="0" smtClean="0"/>
              <a:t>Modello TS</a:t>
            </a:r>
          </a:p>
          <a:p>
            <a:pPr lvl="1"/>
            <a:r>
              <a:rPr lang="it-IT" dirty="0" smtClean="0"/>
              <a:t>Servizi ed informazioni in fase di presentazione progetti</a:t>
            </a:r>
          </a:p>
          <a:p>
            <a:pPr lvl="1"/>
            <a:r>
              <a:rPr lang="it-IT" dirty="0" smtClean="0"/>
              <a:t>Dati per analisi del </a:t>
            </a:r>
            <a:r>
              <a:rPr lang="en-US" dirty="0" smtClean="0"/>
              <a:t>success</a:t>
            </a:r>
            <a:r>
              <a:rPr lang="it-IT" dirty="0" smtClean="0"/>
              <a:t> rate </a:t>
            </a:r>
          </a:p>
          <a:p>
            <a:r>
              <a:rPr lang="it-IT" dirty="0" smtClean="0"/>
              <a:t>SUA – RD per ricerca e III missione</a:t>
            </a:r>
          </a:p>
          <a:p>
            <a:r>
              <a:rPr lang="it-IT" dirty="0"/>
              <a:t>Passaggio in IRIS del catalogo ricerca UGOV </a:t>
            </a:r>
          </a:p>
          <a:p>
            <a:r>
              <a:rPr lang="it-IT" dirty="0" smtClean="0"/>
              <a:t>Criticità</a:t>
            </a:r>
            <a:endParaRPr lang="it-IT" dirty="0"/>
          </a:p>
          <a:p>
            <a:pPr lvl="1"/>
            <a:r>
              <a:rPr lang="it-IT" dirty="0"/>
              <a:t>Necessità di identificare filoni di ricerca strategici analizzando potenzialità di Integrazione e multidisciplinarità </a:t>
            </a:r>
          </a:p>
          <a:p>
            <a:pPr lvl="1"/>
            <a:r>
              <a:rPr lang="it-IT" dirty="0" smtClean="0"/>
              <a:t>RNA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0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71209" y="1308127"/>
            <a:ext cx="7772400" cy="50926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 smtClean="0">
                <a:latin typeface="Helvetica" panose="020B0604020202020204" pitchFamily="34" charset="0"/>
              </a:rPr>
              <a:t>RNA e fondi di ricerca:</a:t>
            </a:r>
            <a:endParaRPr lang="it-IT" sz="2200" dirty="0">
              <a:latin typeface="Helvetica" panose="020B0604020202020204" pitchFamily="34" charset="0"/>
            </a:endParaRPr>
          </a:p>
          <a:p>
            <a:pPr algn="just"/>
            <a:r>
              <a:rPr lang="it-IT" sz="2200" dirty="0" smtClean="0">
                <a:latin typeface="Helvetica" panose="020B0604020202020204" pitchFamily="34" charset="0"/>
              </a:rPr>
              <a:t>35 ricercatori risultavano non attivi alla presentazione della domanda (n anni fa) sono diventati attivi dopo aver ottenuto il finanziamento</a:t>
            </a:r>
          </a:p>
          <a:p>
            <a:pPr algn="just"/>
            <a:r>
              <a:rPr lang="it-IT" sz="2200" dirty="0" smtClean="0">
                <a:latin typeface="Helvetica" panose="020B0604020202020204" pitchFamily="34" charset="0"/>
              </a:rPr>
              <a:t>21 erano attivi e dopo il finanziamento sono diventati non attivi</a:t>
            </a:r>
          </a:p>
          <a:p>
            <a:pPr algn="just"/>
            <a:r>
              <a:rPr lang="it-IT" sz="2200" dirty="0" smtClean="0">
                <a:latin typeface="Helvetica" panose="020B0604020202020204" pitchFamily="34" charset="0"/>
              </a:rPr>
              <a:t>24 erano non attivi e nonostante il finanziamento sono rimasti non attivi.</a:t>
            </a:r>
            <a:endParaRPr lang="it-IT" sz="2200" dirty="0"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200" dirty="0" smtClean="0"/>
              <a:t>RNA titolari di finanziamenti specifici:</a:t>
            </a:r>
          </a:p>
          <a:p>
            <a:pPr algn="just"/>
            <a:r>
              <a:rPr lang="it-IT" sz="2200" dirty="0" smtClean="0"/>
              <a:t>FRA: 40</a:t>
            </a:r>
          </a:p>
          <a:p>
            <a:pPr algn="just"/>
            <a:r>
              <a:rPr lang="it-IT" sz="2200" dirty="0" smtClean="0"/>
              <a:t>Assegni di ricerca: 2</a:t>
            </a:r>
          </a:p>
          <a:p>
            <a:pPr algn="just"/>
            <a:r>
              <a:rPr lang="it-IT" sz="2200" dirty="0" smtClean="0"/>
              <a:t>PRIN: 4 (</a:t>
            </a:r>
            <a:r>
              <a:rPr lang="it-IT" sz="2200" dirty="0"/>
              <a:t>U</a:t>
            </a:r>
            <a:r>
              <a:rPr lang="it-IT" sz="2200" dirty="0" smtClean="0"/>
              <a:t>nità locali)</a:t>
            </a:r>
          </a:p>
          <a:p>
            <a:pPr marL="0" indent="0" algn="just">
              <a:buNone/>
            </a:pPr>
            <a:endParaRPr lang="it-IT" dirty="0"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it-IT" dirty="0" smtClean="0"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it-IT" dirty="0"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Ricercatori non attivi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4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676400"/>
          <a:ext cx="8535987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387"/>
                <a:gridCol w="990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Dipartimento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RNA stimati 2014-15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Clinico di Scienze mediche, chirurgiche e della salute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 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Fisica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</a:t>
                      </a:r>
                      <a:r>
                        <a:rPr lang="en-US" dirty="0" smtClean="0"/>
                        <a:t>    4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Ingegneria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Architettura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 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Matematica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Geoscienze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  </a:t>
                      </a: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Scienze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Chimiche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Farmaceutiche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 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Scienze Economiche, Aziendali, Matematiche e Statistiche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  </a:t>
                      </a: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2-8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Scienze Giuridiche, del Linguaggio, dell`Interpretazione e della Traduzione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  </a:t>
                      </a: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5-6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Scienze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Politiche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Sociali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</a:t>
                      </a: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3-4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Scienze della Vita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Studi </a:t>
                      </a:r>
                      <a:r>
                        <a:rPr lang="en-US" dirty="0" err="1"/>
                        <a:t>Umanistici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7-8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8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524000"/>
            <a:ext cx="4267200" cy="2038350"/>
          </a:xfrm>
        </p:spPr>
        <p:txBody>
          <a:bodyPr/>
          <a:lstStyle/>
          <a:p>
            <a:r>
              <a:rPr lang="it-IT" dirty="0"/>
              <a:t>Correlazione con ore </a:t>
            </a:r>
            <a:r>
              <a:rPr lang="it-IT" dirty="0" smtClean="0"/>
              <a:t>didattica</a:t>
            </a:r>
          </a:p>
          <a:p>
            <a:pPr lvl="1"/>
            <a:r>
              <a:rPr lang="it-IT" dirty="0" smtClean="0"/>
              <a:t>Media ore : 50.97</a:t>
            </a:r>
          </a:p>
          <a:p>
            <a:pPr lvl="1"/>
            <a:r>
              <a:rPr lang="it-IT" dirty="0" smtClean="0"/>
              <a:t>Media (ore – obblighi): 44.35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4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2672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673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Correlazione con tesi di laurea </a:t>
            </a:r>
          </a:p>
          <a:p>
            <a:r>
              <a:rPr lang="it-IT" dirty="0" smtClean="0"/>
              <a:t>Valore medio 20.5 – media generale 16.8 (su tutti i docenti)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66800" y="2133599"/>
          <a:ext cx="64770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51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934723" y="1398012"/>
            <a:ext cx="2228077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Dipartimento di Fisica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5981"/>
            <a:ext cx="4232787" cy="269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71" y="3371600"/>
            <a:ext cx="4116805" cy="29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Ricercatori non attivi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TemplateDI3</Template>
  <TotalTime>24463</TotalTime>
  <Words>2023</Words>
  <Application>Microsoft Office PowerPoint</Application>
  <PresentationFormat>On-screen Show (4:3)</PresentationFormat>
  <Paragraphs>354</Paragraphs>
  <Slides>28</Slides>
  <Notes>12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Book Antiqua</vt:lpstr>
      <vt:lpstr>Helvetica</vt:lpstr>
      <vt:lpstr>MetaPlusBold</vt:lpstr>
      <vt:lpstr>Times</vt:lpstr>
      <vt:lpstr>Times New Roman</vt:lpstr>
      <vt:lpstr>2_Blank Presentation</vt:lpstr>
      <vt:lpstr>Visita ai dipartimenti –  autunno 2014</vt:lpstr>
      <vt:lpstr>Situazione generale e legislativa</vt:lpstr>
      <vt:lpstr>Pianificazione</vt:lpstr>
      <vt:lpstr>Ricerca 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Ricercatori non attivi</vt:lpstr>
      <vt:lpstr>Didattica</vt:lpstr>
      <vt:lpstr>Orientamento in entrata ed uscita </vt:lpstr>
      <vt:lpstr>Servizi ed amministrazione</vt:lpstr>
      <vt:lpstr>PowerPoint Presentation</vt:lpstr>
      <vt:lpstr>III Missione: rapporti con attività produttive</vt:lpstr>
      <vt:lpstr>III Missione: rapporti culturali</vt:lpstr>
      <vt:lpstr>III Missione: divulgazione scientifica</vt:lpstr>
      <vt:lpstr>Rapporti con l’esterno: nazionali</vt:lpstr>
      <vt:lpstr>Rapporti con l’esterno: internazionali</vt:lpstr>
      <vt:lpstr>Aspetti legati alla Sanità</vt:lpstr>
    </vt:vector>
  </TitlesOfParts>
  <Company>Fermeglia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Systems Laboratory</dc:title>
  <dc:creator>Maurizio Fermeglia</dc:creator>
  <cp:lastModifiedBy>FERMEGLIA MAURIZIO</cp:lastModifiedBy>
  <cp:revision>575</cp:revision>
  <cp:lastPrinted>2013-09-09T06:11:13Z</cp:lastPrinted>
  <dcterms:created xsi:type="dcterms:W3CDTF">1998-09-13T16:16:35Z</dcterms:created>
  <dcterms:modified xsi:type="dcterms:W3CDTF">2014-11-16T14:43:19Z</dcterms:modified>
</cp:coreProperties>
</file>